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79" r:id="rId4"/>
    <p:sldMasterId id="2147493467" r:id="rId5"/>
    <p:sldMasterId id="2147493491" r:id="rId6"/>
    <p:sldMasterId id="2147493503" r:id="rId7"/>
  </p:sldMasterIdLst>
  <p:handoutMasterIdLst>
    <p:handoutMasterId r:id="rId38"/>
  </p:handoutMasterIdLst>
  <p:sldIdLst>
    <p:sldId id="260" r:id="rId8"/>
    <p:sldId id="261" r:id="rId9"/>
    <p:sldId id="291" r:id="rId10"/>
    <p:sldId id="292" r:id="rId11"/>
    <p:sldId id="293" r:id="rId12"/>
    <p:sldId id="294" r:id="rId13"/>
    <p:sldId id="268" r:id="rId14"/>
    <p:sldId id="269" r:id="rId15"/>
    <p:sldId id="271" r:id="rId16"/>
    <p:sldId id="272" r:id="rId17"/>
    <p:sldId id="274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56" r:id="rId28"/>
    <p:sldId id="283" r:id="rId29"/>
    <p:sldId id="284" r:id="rId30"/>
    <p:sldId id="285" r:id="rId31"/>
    <p:sldId id="257" r:id="rId32"/>
    <p:sldId id="286" r:id="rId33"/>
    <p:sldId id="287" r:id="rId34"/>
    <p:sldId id="288" r:id="rId35"/>
    <p:sldId id="289" r:id="rId36"/>
    <p:sldId id="290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1938"/>
    <a:srgbClr val="002868"/>
    <a:srgbClr val="100E42"/>
    <a:srgbClr val="100E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89" autoAdjust="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1112" y="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A29135-3176-484F-9FE2-53B3E641F145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0_1" csCatId="mainScheme" phldr="1"/>
      <dgm:spPr/>
    </dgm:pt>
    <dgm:pt modelId="{27C2A594-31DD-4920-A507-899096B9A579}">
      <dgm:prSet phldrT="[Text]"/>
      <dgm:spPr/>
      <dgm:t>
        <a:bodyPr/>
        <a:lstStyle/>
        <a:p>
          <a:r>
            <a:rPr lang="en-US" dirty="0"/>
            <a:t>Torrey Life Sciences (TLS)</a:t>
          </a:r>
        </a:p>
      </dgm:t>
    </dgm:pt>
    <dgm:pt modelId="{EDFC49E2-B13C-4AE6-89A2-59DC9344D319}" type="parTrans" cxnId="{505F49F6-6FD8-4AF7-A25B-C4C9D0779741}">
      <dgm:prSet/>
      <dgm:spPr/>
      <dgm:t>
        <a:bodyPr/>
        <a:lstStyle/>
        <a:p>
          <a:endParaRPr lang="en-US"/>
        </a:p>
      </dgm:t>
    </dgm:pt>
    <dgm:pt modelId="{67BC57FC-3725-462F-8795-6E7DC6D8F51A}" type="sibTrans" cxnId="{505F49F6-6FD8-4AF7-A25B-C4C9D0779741}">
      <dgm:prSet/>
      <dgm:spPr>
        <a:blipFill rotWithShape="1">
          <a:blip xmlns:r="http://schemas.openxmlformats.org/officeDocument/2006/relationships" r:embed="rId1">
            <a:alphaModFix/>
          </a:blip>
          <a:srcRect/>
          <a:stretch>
            <a:fillRect l="-37000" r="-37000"/>
          </a:stretch>
        </a:blipFill>
      </dgm:spPr>
      <dgm:t>
        <a:bodyPr/>
        <a:lstStyle/>
        <a:p>
          <a:endParaRPr lang="en-US"/>
        </a:p>
      </dgm:t>
    </dgm:pt>
    <dgm:pt modelId="{42A17219-A15A-4C17-B68B-30A08A2F6866}" type="pres">
      <dgm:prSet presAssocID="{1BA29135-3176-484F-9FE2-53B3E641F145}" presName="Name0" presStyleCnt="0">
        <dgm:presLayoutVars>
          <dgm:chMax val="7"/>
          <dgm:chPref val="7"/>
          <dgm:dir/>
        </dgm:presLayoutVars>
      </dgm:prSet>
      <dgm:spPr/>
    </dgm:pt>
    <dgm:pt modelId="{3F5EA06A-21F1-4802-878B-FADB2CB362EB}" type="pres">
      <dgm:prSet presAssocID="{1BA29135-3176-484F-9FE2-53B3E641F145}" presName="Name1" presStyleCnt="0"/>
      <dgm:spPr/>
    </dgm:pt>
    <dgm:pt modelId="{0D3A57F0-A33D-4530-A685-B0742B57F8E0}" type="pres">
      <dgm:prSet presAssocID="{67BC57FC-3725-462F-8795-6E7DC6D8F51A}" presName="picture_1" presStyleCnt="0"/>
      <dgm:spPr/>
    </dgm:pt>
    <dgm:pt modelId="{DB5E4684-1C07-450B-9A11-465C735C1425}" type="pres">
      <dgm:prSet presAssocID="{67BC57FC-3725-462F-8795-6E7DC6D8F51A}" presName="pictureRepeatNode" presStyleLbl="alignImgPlace1" presStyleIdx="0" presStyleCnt="1" custLinFactNeighborX="-50000" custLinFactNeighborY="37841"/>
      <dgm:spPr/>
    </dgm:pt>
    <dgm:pt modelId="{0FC46624-DD67-4445-B6C1-00EC92D9614D}" type="pres">
      <dgm:prSet presAssocID="{27C2A594-31DD-4920-A507-899096B9A579}" presName="text_1" presStyleLbl="node1" presStyleIdx="0" presStyleCnt="0" custScaleX="88022" custScaleY="165814" custLinFactNeighborX="60128" custLinFactNeighborY="-17731">
        <dgm:presLayoutVars>
          <dgm:bulletEnabled val="1"/>
        </dgm:presLayoutVars>
      </dgm:prSet>
      <dgm:spPr/>
    </dgm:pt>
  </dgm:ptLst>
  <dgm:cxnLst>
    <dgm:cxn modelId="{B43EB22A-0BDE-4ABB-A930-9EB218921334}" type="presOf" srcId="{1BA29135-3176-484F-9FE2-53B3E641F145}" destId="{42A17219-A15A-4C17-B68B-30A08A2F6866}" srcOrd="0" destOrd="0" presId="urn:microsoft.com/office/officeart/2008/layout/CircularPictureCallout"/>
    <dgm:cxn modelId="{9E09B09B-6527-49F6-8B3F-7DC896F6A134}" type="presOf" srcId="{67BC57FC-3725-462F-8795-6E7DC6D8F51A}" destId="{DB5E4684-1C07-450B-9A11-465C735C1425}" srcOrd="0" destOrd="0" presId="urn:microsoft.com/office/officeart/2008/layout/CircularPictureCallout"/>
    <dgm:cxn modelId="{C0B419E7-3558-4D70-A581-8C94B42E157E}" type="presOf" srcId="{27C2A594-31DD-4920-A507-899096B9A579}" destId="{0FC46624-DD67-4445-B6C1-00EC92D9614D}" srcOrd="0" destOrd="0" presId="urn:microsoft.com/office/officeart/2008/layout/CircularPictureCallout"/>
    <dgm:cxn modelId="{505F49F6-6FD8-4AF7-A25B-C4C9D0779741}" srcId="{1BA29135-3176-484F-9FE2-53B3E641F145}" destId="{27C2A594-31DD-4920-A507-899096B9A579}" srcOrd="0" destOrd="0" parTransId="{EDFC49E2-B13C-4AE6-89A2-59DC9344D319}" sibTransId="{67BC57FC-3725-462F-8795-6E7DC6D8F51A}"/>
    <dgm:cxn modelId="{2A1E5798-B81A-4537-8D2A-437AB7B75C6B}" type="presParOf" srcId="{42A17219-A15A-4C17-B68B-30A08A2F6866}" destId="{3F5EA06A-21F1-4802-878B-FADB2CB362EB}" srcOrd="0" destOrd="0" presId="urn:microsoft.com/office/officeart/2008/layout/CircularPictureCallout"/>
    <dgm:cxn modelId="{E63BC310-3893-4C66-A939-361FDDF1BE1C}" type="presParOf" srcId="{3F5EA06A-21F1-4802-878B-FADB2CB362EB}" destId="{0D3A57F0-A33D-4530-A685-B0742B57F8E0}" srcOrd="0" destOrd="0" presId="urn:microsoft.com/office/officeart/2008/layout/CircularPictureCallout"/>
    <dgm:cxn modelId="{2FDEF00B-AA88-45FF-9D20-F202C34982C1}" type="presParOf" srcId="{0D3A57F0-A33D-4530-A685-B0742B57F8E0}" destId="{DB5E4684-1C07-450B-9A11-465C735C1425}" srcOrd="0" destOrd="0" presId="urn:microsoft.com/office/officeart/2008/layout/CircularPictureCallout"/>
    <dgm:cxn modelId="{E569B585-06A2-408D-B60E-7056B2397F16}" type="presParOf" srcId="{3F5EA06A-21F1-4802-878B-FADB2CB362EB}" destId="{0FC46624-DD67-4445-B6C1-00EC92D9614D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998198-B9D4-4A31-9225-C4FCE483A26B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0_1" csCatId="mainScheme" phldr="1"/>
      <dgm:spPr/>
    </dgm:pt>
    <dgm:pt modelId="{C790F080-2DCD-4E9B-ABDC-79EE5606BF5C}">
      <dgm:prSet phldrT="[Text]"/>
      <dgm:spPr/>
      <dgm:t>
        <a:bodyPr/>
        <a:lstStyle/>
        <a:p>
          <a:r>
            <a:rPr lang="en-US" dirty="0"/>
            <a:t>Engineering and Science (ESB)</a:t>
          </a:r>
        </a:p>
      </dgm:t>
    </dgm:pt>
    <dgm:pt modelId="{427FC834-5EBA-4B1A-BD43-E9552DD4A6C5}" type="parTrans" cxnId="{2AA0EEE1-0D1C-4248-95C3-1B6A4C687F59}">
      <dgm:prSet/>
      <dgm:spPr/>
      <dgm:t>
        <a:bodyPr/>
        <a:lstStyle/>
        <a:p>
          <a:endParaRPr lang="en-US"/>
        </a:p>
      </dgm:t>
    </dgm:pt>
    <dgm:pt modelId="{97D1F8D0-2561-4AE4-8EC7-FE174ECA2888}" type="sibTrans" cxnId="{2AA0EEE1-0D1C-4248-95C3-1B6A4C687F59}">
      <dgm:prSet/>
      <dgm:spPr>
        <a:blipFill rotWithShape="1">
          <a:blip xmlns:r="http://schemas.openxmlformats.org/officeDocument/2006/relationships" r:embed="rId1">
            <a:alphaModFix/>
          </a:blip>
          <a:srcRect/>
          <a:stretch>
            <a:fillRect l="-28000" r="-28000"/>
          </a:stretch>
        </a:blipFill>
      </dgm:spPr>
      <dgm:t>
        <a:bodyPr/>
        <a:lstStyle/>
        <a:p>
          <a:endParaRPr lang="en-US"/>
        </a:p>
      </dgm:t>
    </dgm:pt>
    <dgm:pt modelId="{7DD16136-40F1-4373-9388-64F7D5BC2EF4}" type="pres">
      <dgm:prSet presAssocID="{22998198-B9D4-4A31-9225-C4FCE483A26B}" presName="Name0" presStyleCnt="0">
        <dgm:presLayoutVars>
          <dgm:chMax val="7"/>
          <dgm:chPref val="7"/>
          <dgm:dir/>
        </dgm:presLayoutVars>
      </dgm:prSet>
      <dgm:spPr/>
    </dgm:pt>
    <dgm:pt modelId="{32D9D117-9739-4EC0-AD13-1241A00A549B}" type="pres">
      <dgm:prSet presAssocID="{22998198-B9D4-4A31-9225-C4FCE483A26B}" presName="Name1" presStyleCnt="0"/>
      <dgm:spPr/>
    </dgm:pt>
    <dgm:pt modelId="{26B54E90-FFBC-4E14-A99C-28414ED0E3EC}" type="pres">
      <dgm:prSet presAssocID="{97D1F8D0-2561-4AE4-8EC7-FE174ECA2888}" presName="picture_1" presStyleCnt="0"/>
      <dgm:spPr/>
    </dgm:pt>
    <dgm:pt modelId="{08FE8FAA-FDF4-4F5C-9237-550E4ACE0CDE}" type="pres">
      <dgm:prSet presAssocID="{97D1F8D0-2561-4AE4-8EC7-FE174ECA2888}" presName="pictureRepeatNode" presStyleLbl="alignImgPlace1" presStyleIdx="0" presStyleCnt="1" custLinFactNeighborX="20451" custLinFactNeighborY="-46372"/>
      <dgm:spPr/>
    </dgm:pt>
    <dgm:pt modelId="{890B513D-D2E4-43BA-B2B4-F5AE77912593}" type="pres">
      <dgm:prSet presAssocID="{C790F080-2DCD-4E9B-ABDC-79EE5606BF5C}" presName="text_1" presStyleLbl="node1" presStyleIdx="0" presStyleCnt="0" custScaleX="104663" custScaleY="169988" custLinFactNeighborX="81111" custLinFactNeighborY="65578">
        <dgm:presLayoutVars>
          <dgm:bulletEnabled val="1"/>
        </dgm:presLayoutVars>
      </dgm:prSet>
      <dgm:spPr/>
    </dgm:pt>
  </dgm:ptLst>
  <dgm:cxnLst>
    <dgm:cxn modelId="{2E3CAE6E-5765-4FB7-A558-7F0F6C86358F}" type="presOf" srcId="{97D1F8D0-2561-4AE4-8EC7-FE174ECA2888}" destId="{08FE8FAA-FDF4-4F5C-9237-550E4ACE0CDE}" srcOrd="0" destOrd="0" presId="urn:microsoft.com/office/officeart/2008/layout/CircularPictureCallout"/>
    <dgm:cxn modelId="{44973F99-ACAF-4707-A4D9-EE58F1951612}" type="presOf" srcId="{22998198-B9D4-4A31-9225-C4FCE483A26B}" destId="{7DD16136-40F1-4373-9388-64F7D5BC2EF4}" srcOrd="0" destOrd="0" presId="urn:microsoft.com/office/officeart/2008/layout/CircularPictureCallout"/>
    <dgm:cxn modelId="{498A1B9F-DD8B-4DB8-A2D7-B6D4FD856355}" type="presOf" srcId="{C790F080-2DCD-4E9B-ABDC-79EE5606BF5C}" destId="{890B513D-D2E4-43BA-B2B4-F5AE77912593}" srcOrd="0" destOrd="0" presId="urn:microsoft.com/office/officeart/2008/layout/CircularPictureCallout"/>
    <dgm:cxn modelId="{2AA0EEE1-0D1C-4248-95C3-1B6A4C687F59}" srcId="{22998198-B9D4-4A31-9225-C4FCE483A26B}" destId="{C790F080-2DCD-4E9B-ABDC-79EE5606BF5C}" srcOrd="0" destOrd="0" parTransId="{427FC834-5EBA-4B1A-BD43-E9552DD4A6C5}" sibTransId="{97D1F8D0-2561-4AE4-8EC7-FE174ECA2888}"/>
    <dgm:cxn modelId="{D92A5212-ADC1-43A2-8564-55839ED084CE}" type="presParOf" srcId="{7DD16136-40F1-4373-9388-64F7D5BC2EF4}" destId="{32D9D117-9739-4EC0-AD13-1241A00A549B}" srcOrd="0" destOrd="0" presId="urn:microsoft.com/office/officeart/2008/layout/CircularPictureCallout"/>
    <dgm:cxn modelId="{99F93030-9F02-44BD-909C-ECB22555A998}" type="presParOf" srcId="{32D9D117-9739-4EC0-AD13-1241A00A549B}" destId="{26B54E90-FFBC-4E14-A99C-28414ED0E3EC}" srcOrd="0" destOrd="0" presId="urn:microsoft.com/office/officeart/2008/layout/CircularPictureCallout"/>
    <dgm:cxn modelId="{6637701F-BF61-4E5E-A2DD-12B749F12A28}" type="presParOf" srcId="{26B54E90-FFBC-4E14-A99C-28414ED0E3EC}" destId="{08FE8FAA-FDF4-4F5C-9237-550E4ACE0CDE}" srcOrd="0" destOrd="0" presId="urn:microsoft.com/office/officeart/2008/layout/CircularPictureCallout"/>
    <dgm:cxn modelId="{87F908DD-E2A8-4CB0-9EC3-3133B8E5015E}" type="presParOf" srcId="{32D9D117-9739-4EC0-AD13-1241A00A549B}" destId="{890B513D-D2E4-43BA-B2B4-F5AE77912593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0FEFF6-B4F0-411D-8F16-1D89C3C10914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0_1" csCatId="mainScheme" phldr="1"/>
      <dgm:spPr/>
    </dgm:pt>
    <dgm:pt modelId="{B664EFE3-8EA8-493D-9406-FA1230420555}">
      <dgm:prSet phldrT="[Text]" custT="1"/>
      <dgm:spPr/>
      <dgm:t>
        <a:bodyPr/>
        <a:lstStyle/>
        <a:p>
          <a:r>
            <a:rPr lang="en-US" sz="2000" dirty="0"/>
            <a:t>GANT Science Complex</a:t>
          </a:r>
        </a:p>
      </dgm:t>
    </dgm:pt>
    <dgm:pt modelId="{812E1364-5F42-449F-B281-D569274710D9}" type="parTrans" cxnId="{56535F08-D2D1-4934-935B-CF7B9A4E35A1}">
      <dgm:prSet/>
      <dgm:spPr/>
      <dgm:t>
        <a:bodyPr/>
        <a:lstStyle/>
        <a:p>
          <a:endParaRPr lang="en-US"/>
        </a:p>
      </dgm:t>
    </dgm:pt>
    <dgm:pt modelId="{A9C26DA2-8597-4F91-B9B4-491780EE245B}" type="sibTrans" cxnId="{56535F08-D2D1-4934-935B-CF7B9A4E35A1}">
      <dgm:prSet/>
      <dgm:spPr>
        <a:blipFill>
          <a:blip xmlns:r="http://schemas.openxmlformats.org/officeDocument/2006/relationships" r:embed="rId1"/>
          <a:srcRect/>
          <a:stretch>
            <a:fillRect t="-6000" b="-6000"/>
          </a:stretch>
        </a:blipFill>
      </dgm:spPr>
      <dgm:t>
        <a:bodyPr/>
        <a:lstStyle/>
        <a:p>
          <a:endParaRPr lang="en-US"/>
        </a:p>
      </dgm:t>
    </dgm:pt>
    <dgm:pt modelId="{BD4F6C4C-8012-4A9F-91BE-9277909DA7D6}" type="pres">
      <dgm:prSet presAssocID="{FB0FEFF6-B4F0-411D-8F16-1D89C3C10914}" presName="Name0" presStyleCnt="0">
        <dgm:presLayoutVars>
          <dgm:chMax val="7"/>
          <dgm:chPref val="7"/>
          <dgm:dir/>
        </dgm:presLayoutVars>
      </dgm:prSet>
      <dgm:spPr/>
    </dgm:pt>
    <dgm:pt modelId="{B87579BE-90BB-40B3-9D19-4E06BDAFF744}" type="pres">
      <dgm:prSet presAssocID="{FB0FEFF6-B4F0-411D-8F16-1D89C3C10914}" presName="Name1" presStyleCnt="0"/>
      <dgm:spPr/>
    </dgm:pt>
    <dgm:pt modelId="{C27BC537-AB9B-491C-B991-147BDC9A5D1E}" type="pres">
      <dgm:prSet presAssocID="{A9C26DA2-8597-4F91-B9B4-491780EE245B}" presName="picture_1" presStyleCnt="0"/>
      <dgm:spPr/>
    </dgm:pt>
    <dgm:pt modelId="{59637650-43C8-42D1-BCF7-87F1518ED1C7}" type="pres">
      <dgm:prSet presAssocID="{A9C26DA2-8597-4F91-B9B4-491780EE245B}" presName="pictureRepeatNode" presStyleLbl="alignImgPlace1" presStyleIdx="0" presStyleCnt="1" custScaleX="97584" custScaleY="93354" custLinFactNeighborX="71865" custLinFactNeighborY="-49292"/>
      <dgm:spPr/>
    </dgm:pt>
    <dgm:pt modelId="{6E5E4CED-B17D-4446-B260-CB47CB7F048C}" type="pres">
      <dgm:prSet presAssocID="{B664EFE3-8EA8-493D-9406-FA1230420555}" presName="text_1" presStyleLbl="node1" presStyleIdx="0" presStyleCnt="0" custScaleX="75657" custScaleY="125224" custLinFactY="-14584" custLinFactNeighborX="-20325" custLinFactNeighborY="-100000">
        <dgm:presLayoutVars>
          <dgm:bulletEnabled val="1"/>
        </dgm:presLayoutVars>
      </dgm:prSet>
      <dgm:spPr/>
    </dgm:pt>
  </dgm:ptLst>
  <dgm:cxnLst>
    <dgm:cxn modelId="{56535F08-D2D1-4934-935B-CF7B9A4E35A1}" srcId="{FB0FEFF6-B4F0-411D-8F16-1D89C3C10914}" destId="{B664EFE3-8EA8-493D-9406-FA1230420555}" srcOrd="0" destOrd="0" parTransId="{812E1364-5F42-449F-B281-D569274710D9}" sibTransId="{A9C26DA2-8597-4F91-B9B4-491780EE245B}"/>
    <dgm:cxn modelId="{70CF1B78-4478-4316-B0F3-0FC23CF956F1}" type="presOf" srcId="{FB0FEFF6-B4F0-411D-8F16-1D89C3C10914}" destId="{BD4F6C4C-8012-4A9F-91BE-9277909DA7D6}" srcOrd="0" destOrd="0" presId="urn:microsoft.com/office/officeart/2008/layout/CircularPictureCallout"/>
    <dgm:cxn modelId="{9569BA7A-5675-43B6-867B-399057FB81D9}" type="presOf" srcId="{A9C26DA2-8597-4F91-B9B4-491780EE245B}" destId="{59637650-43C8-42D1-BCF7-87F1518ED1C7}" srcOrd="0" destOrd="0" presId="urn:microsoft.com/office/officeart/2008/layout/CircularPictureCallout"/>
    <dgm:cxn modelId="{0AEFEAC8-1888-47BA-BAC2-ABE77A833965}" type="presOf" srcId="{B664EFE3-8EA8-493D-9406-FA1230420555}" destId="{6E5E4CED-B17D-4446-B260-CB47CB7F048C}" srcOrd="0" destOrd="0" presId="urn:microsoft.com/office/officeart/2008/layout/CircularPictureCallout"/>
    <dgm:cxn modelId="{B6D6BD4E-EA2C-43B3-948A-63259184B710}" type="presParOf" srcId="{BD4F6C4C-8012-4A9F-91BE-9277909DA7D6}" destId="{B87579BE-90BB-40B3-9D19-4E06BDAFF744}" srcOrd="0" destOrd="0" presId="urn:microsoft.com/office/officeart/2008/layout/CircularPictureCallout"/>
    <dgm:cxn modelId="{26816DCF-175B-4689-866D-F17BB1AD8067}" type="presParOf" srcId="{B87579BE-90BB-40B3-9D19-4E06BDAFF744}" destId="{C27BC537-AB9B-491C-B991-147BDC9A5D1E}" srcOrd="0" destOrd="0" presId="urn:microsoft.com/office/officeart/2008/layout/CircularPictureCallout"/>
    <dgm:cxn modelId="{93C02EBA-0760-44A6-B6F1-2F6731AC8615}" type="presParOf" srcId="{C27BC537-AB9B-491C-B991-147BDC9A5D1E}" destId="{59637650-43C8-42D1-BCF7-87F1518ED1C7}" srcOrd="0" destOrd="0" presId="urn:microsoft.com/office/officeart/2008/layout/CircularPictureCallout"/>
    <dgm:cxn modelId="{61BF5DCD-AA24-438F-A252-DC30EF10F237}" type="presParOf" srcId="{B87579BE-90BB-40B3-9D19-4E06BDAFF744}" destId="{6E5E4CED-B17D-4446-B260-CB47CB7F048C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B0FEFF6-B4F0-411D-8F16-1D89C3C10914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0_1" csCatId="mainScheme" phldr="1"/>
      <dgm:spPr/>
    </dgm:pt>
    <dgm:pt modelId="{B664EFE3-8EA8-493D-9406-FA1230420555}">
      <dgm:prSet phldrT="[Text]" custT="1"/>
      <dgm:spPr/>
      <dgm:t>
        <a:bodyPr/>
        <a:lstStyle/>
        <a:p>
          <a:r>
            <a:rPr lang="en-US" sz="2000" dirty="0"/>
            <a:t>Biology and Physics (BPB)</a:t>
          </a:r>
        </a:p>
      </dgm:t>
    </dgm:pt>
    <dgm:pt modelId="{812E1364-5F42-449F-B281-D569274710D9}" type="parTrans" cxnId="{56535F08-D2D1-4934-935B-CF7B9A4E35A1}">
      <dgm:prSet/>
      <dgm:spPr/>
      <dgm:t>
        <a:bodyPr/>
        <a:lstStyle/>
        <a:p>
          <a:endParaRPr lang="en-US"/>
        </a:p>
      </dgm:t>
    </dgm:pt>
    <dgm:pt modelId="{A9C26DA2-8597-4F91-B9B4-491780EE245B}" type="sibTrans" cxnId="{56535F08-D2D1-4934-935B-CF7B9A4E35A1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BD4F6C4C-8012-4A9F-91BE-9277909DA7D6}" type="pres">
      <dgm:prSet presAssocID="{FB0FEFF6-B4F0-411D-8F16-1D89C3C10914}" presName="Name0" presStyleCnt="0">
        <dgm:presLayoutVars>
          <dgm:chMax val="7"/>
          <dgm:chPref val="7"/>
          <dgm:dir/>
        </dgm:presLayoutVars>
      </dgm:prSet>
      <dgm:spPr/>
    </dgm:pt>
    <dgm:pt modelId="{B87579BE-90BB-40B3-9D19-4E06BDAFF744}" type="pres">
      <dgm:prSet presAssocID="{FB0FEFF6-B4F0-411D-8F16-1D89C3C10914}" presName="Name1" presStyleCnt="0"/>
      <dgm:spPr/>
    </dgm:pt>
    <dgm:pt modelId="{C27BC537-AB9B-491C-B991-147BDC9A5D1E}" type="pres">
      <dgm:prSet presAssocID="{A9C26DA2-8597-4F91-B9B4-491780EE245B}" presName="picture_1" presStyleCnt="0"/>
      <dgm:spPr/>
    </dgm:pt>
    <dgm:pt modelId="{59637650-43C8-42D1-BCF7-87F1518ED1C7}" type="pres">
      <dgm:prSet presAssocID="{A9C26DA2-8597-4F91-B9B4-491780EE245B}" presName="pictureRepeatNode" presStyleLbl="alignImgPlace1" presStyleIdx="0" presStyleCnt="1" custScaleX="97584" custScaleY="93354" custLinFactNeighborX="52127" custLinFactNeighborY="-17367"/>
      <dgm:spPr/>
    </dgm:pt>
    <dgm:pt modelId="{6E5E4CED-B17D-4446-B260-CB47CB7F048C}" type="pres">
      <dgm:prSet presAssocID="{B664EFE3-8EA8-493D-9406-FA1230420555}" presName="text_1" presStyleLbl="node1" presStyleIdx="0" presStyleCnt="0" custScaleX="122293" custScaleY="125224" custLinFactNeighborX="19165" custLinFactNeighborY="41653">
        <dgm:presLayoutVars>
          <dgm:bulletEnabled val="1"/>
        </dgm:presLayoutVars>
      </dgm:prSet>
      <dgm:spPr/>
    </dgm:pt>
  </dgm:ptLst>
  <dgm:cxnLst>
    <dgm:cxn modelId="{56535F08-D2D1-4934-935B-CF7B9A4E35A1}" srcId="{FB0FEFF6-B4F0-411D-8F16-1D89C3C10914}" destId="{B664EFE3-8EA8-493D-9406-FA1230420555}" srcOrd="0" destOrd="0" parTransId="{812E1364-5F42-449F-B281-D569274710D9}" sibTransId="{A9C26DA2-8597-4F91-B9B4-491780EE245B}"/>
    <dgm:cxn modelId="{70CF1B78-4478-4316-B0F3-0FC23CF956F1}" type="presOf" srcId="{FB0FEFF6-B4F0-411D-8F16-1D89C3C10914}" destId="{BD4F6C4C-8012-4A9F-91BE-9277909DA7D6}" srcOrd="0" destOrd="0" presId="urn:microsoft.com/office/officeart/2008/layout/CircularPictureCallout"/>
    <dgm:cxn modelId="{9569BA7A-5675-43B6-867B-399057FB81D9}" type="presOf" srcId="{A9C26DA2-8597-4F91-B9B4-491780EE245B}" destId="{59637650-43C8-42D1-BCF7-87F1518ED1C7}" srcOrd="0" destOrd="0" presId="urn:microsoft.com/office/officeart/2008/layout/CircularPictureCallout"/>
    <dgm:cxn modelId="{0AEFEAC8-1888-47BA-BAC2-ABE77A833965}" type="presOf" srcId="{B664EFE3-8EA8-493D-9406-FA1230420555}" destId="{6E5E4CED-B17D-4446-B260-CB47CB7F048C}" srcOrd="0" destOrd="0" presId="urn:microsoft.com/office/officeart/2008/layout/CircularPictureCallout"/>
    <dgm:cxn modelId="{B6D6BD4E-EA2C-43B3-948A-63259184B710}" type="presParOf" srcId="{BD4F6C4C-8012-4A9F-91BE-9277909DA7D6}" destId="{B87579BE-90BB-40B3-9D19-4E06BDAFF744}" srcOrd="0" destOrd="0" presId="urn:microsoft.com/office/officeart/2008/layout/CircularPictureCallout"/>
    <dgm:cxn modelId="{26816DCF-175B-4689-866D-F17BB1AD8067}" type="presParOf" srcId="{B87579BE-90BB-40B3-9D19-4E06BDAFF744}" destId="{C27BC537-AB9B-491C-B991-147BDC9A5D1E}" srcOrd="0" destOrd="0" presId="urn:microsoft.com/office/officeart/2008/layout/CircularPictureCallout"/>
    <dgm:cxn modelId="{93C02EBA-0760-44A6-B6F1-2F6731AC8615}" type="presParOf" srcId="{C27BC537-AB9B-491C-B991-147BDC9A5D1E}" destId="{59637650-43C8-42D1-BCF7-87F1518ED1C7}" srcOrd="0" destOrd="0" presId="urn:microsoft.com/office/officeart/2008/layout/CircularPictureCallout"/>
    <dgm:cxn modelId="{61BF5DCD-AA24-438F-A252-DC30EF10F237}" type="presParOf" srcId="{B87579BE-90BB-40B3-9D19-4E06BDAFF744}" destId="{6E5E4CED-B17D-4446-B260-CB47CB7F048C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7955A7-EBFE-42F5-BF28-16792F43854F}" type="doc">
      <dgm:prSet loTypeId="urn:microsoft.com/office/officeart/2005/8/layout/hList7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4CF2456-E897-4D44-A848-A1EA834856B1}">
      <dgm:prSet phldrT="[Text]" custT="1"/>
      <dgm:spPr/>
      <dgm:t>
        <a:bodyPr anchor="b"/>
        <a:lstStyle/>
        <a:p>
          <a:pPr algn="ctr"/>
          <a:r>
            <a:rPr lang="en-US" sz="1800" b="1" dirty="0"/>
            <a:t>MCB 6000:</a:t>
          </a:r>
        </a:p>
        <a:p>
          <a:pPr algn="ctr"/>
          <a:r>
            <a:rPr lang="en-US" sz="1800" dirty="0"/>
            <a:t>Rotations in MCB Laboratories</a:t>
          </a:r>
          <a:r>
            <a:rPr lang="en-US" sz="1800" b="1" dirty="0"/>
            <a:t> </a:t>
          </a:r>
        </a:p>
        <a:p>
          <a:pPr algn="ctr"/>
          <a:r>
            <a:rPr lang="en-US" sz="1600" b="1" dirty="0"/>
            <a:t>(Graf - 3 Credits)</a:t>
          </a:r>
        </a:p>
      </dgm:t>
    </dgm:pt>
    <dgm:pt modelId="{B1FC7F1F-1DEE-4C36-9E71-14F03CA5F5B6}" type="parTrans" cxnId="{ADA67B5B-C22F-4885-B637-B035B57D8DFF}">
      <dgm:prSet/>
      <dgm:spPr/>
      <dgm:t>
        <a:bodyPr/>
        <a:lstStyle/>
        <a:p>
          <a:pPr algn="ctr"/>
          <a:endParaRPr lang="en-US"/>
        </a:p>
      </dgm:t>
    </dgm:pt>
    <dgm:pt modelId="{137C7289-84F9-44C6-A034-6786B73EBBDD}" type="sibTrans" cxnId="{ADA67B5B-C22F-4885-B637-B035B57D8DFF}">
      <dgm:prSet/>
      <dgm:spPr/>
      <dgm:t>
        <a:bodyPr/>
        <a:lstStyle/>
        <a:p>
          <a:pPr algn="ctr"/>
          <a:endParaRPr lang="en-US"/>
        </a:p>
      </dgm:t>
    </dgm:pt>
    <dgm:pt modelId="{4CF1884F-1961-450C-BE42-5612B02B796D}">
      <dgm:prSet phldrT="[Text]" custT="1"/>
      <dgm:spPr/>
      <dgm:t>
        <a:bodyPr anchor="b"/>
        <a:lstStyle/>
        <a:p>
          <a:pPr algn="ctr"/>
          <a:r>
            <a:rPr lang="en-US" sz="1800" b="1" dirty="0"/>
            <a:t>MCB 6001: </a:t>
          </a:r>
        </a:p>
        <a:p>
          <a:pPr algn="ctr"/>
          <a:r>
            <a:rPr lang="en-US" sz="1600" b="0" dirty="0"/>
            <a:t> </a:t>
          </a:r>
          <a:r>
            <a:rPr lang="en-US" sz="1800" b="0" dirty="0"/>
            <a:t>MCB Intro to MCB Research</a:t>
          </a:r>
        </a:p>
        <a:p>
          <a:pPr algn="ctr"/>
          <a:r>
            <a:rPr lang="en-US" sz="1400" b="1" dirty="0"/>
            <a:t>(Robinson- 3 Credits)</a:t>
          </a:r>
        </a:p>
      </dgm:t>
    </dgm:pt>
    <dgm:pt modelId="{3DEBA0ED-ACF6-4052-BBD6-D99E3867B7ED}" type="parTrans" cxnId="{E9BBB5A7-1E92-4C9B-BD22-9A3AB5B83DF8}">
      <dgm:prSet/>
      <dgm:spPr/>
      <dgm:t>
        <a:bodyPr/>
        <a:lstStyle/>
        <a:p>
          <a:pPr algn="ctr"/>
          <a:endParaRPr lang="en-US"/>
        </a:p>
      </dgm:t>
    </dgm:pt>
    <dgm:pt modelId="{1F8E4B96-78D7-4E81-8E37-F6F27714DFCF}" type="sibTrans" cxnId="{E9BBB5A7-1E92-4C9B-BD22-9A3AB5B83DF8}">
      <dgm:prSet/>
      <dgm:spPr/>
      <dgm:t>
        <a:bodyPr/>
        <a:lstStyle/>
        <a:p>
          <a:pPr algn="ctr"/>
          <a:endParaRPr lang="en-US"/>
        </a:p>
      </dgm:t>
    </dgm:pt>
    <dgm:pt modelId="{7FACAEB9-0EAE-4198-8338-94EB5073B227}">
      <dgm:prSet phldrT="[Text]" custT="1"/>
      <dgm:spPr/>
      <dgm:t>
        <a:bodyPr lIns="128016" tIns="128016" rIns="128016" bIns="128016" anchor="b" anchorCtr="0"/>
        <a:lstStyle/>
        <a:p>
          <a:pPr algn="ctr"/>
          <a:endParaRPr lang="en-US" sz="1800" b="1" dirty="0"/>
        </a:p>
        <a:p>
          <a:pPr algn="ctr"/>
          <a:endParaRPr lang="en-US" sz="1800" b="1" dirty="0"/>
        </a:p>
        <a:p>
          <a:pPr algn="ctr"/>
          <a:endParaRPr lang="en-US" sz="1800" b="1" dirty="0"/>
        </a:p>
        <a:p>
          <a:pPr algn="ctr"/>
          <a:r>
            <a:rPr lang="en-US" sz="1800" b="1" dirty="0"/>
            <a:t>MCB 5884:</a:t>
          </a:r>
        </a:p>
        <a:p>
          <a:pPr algn="ctr"/>
          <a:r>
            <a:rPr lang="en-US" sz="1800" b="0" dirty="0"/>
            <a:t>Research in Progress</a:t>
          </a:r>
        </a:p>
        <a:p>
          <a:pPr algn="ctr"/>
          <a:r>
            <a:rPr lang="en-US" sz="1400" b="1" dirty="0"/>
            <a:t>(Robinson - 1 Credit)</a:t>
          </a:r>
        </a:p>
      </dgm:t>
    </dgm:pt>
    <dgm:pt modelId="{88539793-DBEB-441F-951B-8A13F57C07E4}" type="parTrans" cxnId="{A4BE25CB-11C7-4875-8E1B-88CACD06B49C}">
      <dgm:prSet/>
      <dgm:spPr/>
      <dgm:t>
        <a:bodyPr/>
        <a:lstStyle/>
        <a:p>
          <a:pPr algn="ctr"/>
          <a:endParaRPr lang="en-US"/>
        </a:p>
      </dgm:t>
    </dgm:pt>
    <dgm:pt modelId="{79B18D34-8B92-408B-B08A-41E021D63B7E}" type="sibTrans" cxnId="{A4BE25CB-11C7-4875-8E1B-88CACD06B49C}">
      <dgm:prSet/>
      <dgm:spPr/>
      <dgm:t>
        <a:bodyPr/>
        <a:lstStyle/>
        <a:p>
          <a:pPr algn="ctr"/>
          <a:endParaRPr lang="en-US"/>
        </a:p>
      </dgm:t>
    </dgm:pt>
    <dgm:pt modelId="{7400A596-A86E-4086-B566-4343EF754BB7}">
      <dgm:prSet/>
      <dgm:spPr/>
      <dgm:t>
        <a:bodyPr/>
        <a:lstStyle/>
        <a:p>
          <a:endParaRPr lang="en-US"/>
        </a:p>
      </dgm:t>
    </dgm:pt>
    <dgm:pt modelId="{CD2C34F1-F6A9-4D41-9AF7-F1D85F83EB25}" type="parTrans" cxnId="{9A88B622-9761-4981-93BC-DE5B3F3785D2}">
      <dgm:prSet/>
      <dgm:spPr/>
      <dgm:t>
        <a:bodyPr/>
        <a:lstStyle/>
        <a:p>
          <a:endParaRPr lang="en-US"/>
        </a:p>
      </dgm:t>
    </dgm:pt>
    <dgm:pt modelId="{82DEA74B-403B-4D6B-9B99-FC9E8D531C16}" type="sibTrans" cxnId="{9A88B622-9761-4981-93BC-DE5B3F3785D2}">
      <dgm:prSet/>
      <dgm:spPr/>
      <dgm:t>
        <a:bodyPr/>
        <a:lstStyle/>
        <a:p>
          <a:endParaRPr lang="en-US"/>
        </a:p>
      </dgm:t>
    </dgm:pt>
    <dgm:pt modelId="{1B5D6632-913E-48AD-A435-77753485D5C4}" type="pres">
      <dgm:prSet presAssocID="{E27955A7-EBFE-42F5-BF28-16792F43854F}" presName="Name0" presStyleCnt="0">
        <dgm:presLayoutVars>
          <dgm:dir/>
          <dgm:resizeHandles val="exact"/>
        </dgm:presLayoutVars>
      </dgm:prSet>
      <dgm:spPr/>
    </dgm:pt>
    <dgm:pt modelId="{3ED68050-1682-472D-9628-AB1F0D91D32E}" type="pres">
      <dgm:prSet presAssocID="{E27955A7-EBFE-42F5-BF28-16792F43854F}" presName="fgShape" presStyleLbl="fgShp" presStyleIdx="0" presStyleCnt="1" custScaleX="93231" custScaleY="136009"/>
      <dgm:spPr/>
    </dgm:pt>
    <dgm:pt modelId="{1A9D991E-04DD-487D-9A8D-7AEFB85C906B}" type="pres">
      <dgm:prSet presAssocID="{E27955A7-EBFE-42F5-BF28-16792F43854F}" presName="linComp" presStyleCnt="0"/>
      <dgm:spPr/>
    </dgm:pt>
    <dgm:pt modelId="{DC8E3348-759C-4369-AFD5-7B2752669980}" type="pres">
      <dgm:prSet presAssocID="{44CF2456-E897-4D44-A848-A1EA834856B1}" presName="compNode" presStyleCnt="0"/>
      <dgm:spPr/>
    </dgm:pt>
    <dgm:pt modelId="{52A20D7A-0DFC-4A19-8449-508D71A015CB}" type="pres">
      <dgm:prSet presAssocID="{44CF2456-E897-4D44-A848-A1EA834856B1}" presName="bkgdShape" presStyleLbl="node1" presStyleIdx="0" presStyleCnt="4"/>
      <dgm:spPr/>
    </dgm:pt>
    <dgm:pt modelId="{3EE0D76E-61EB-4CEC-8290-D998AC7DB33B}" type="pres">
      <dgm:prSet presAssocID="{44CF2456-E897-4D44-A848-A1EA834856B1}" presName="nodeTx" presStyleLbl="node1" presStyleIdx="0" presStyleCnt="4">
        <dgm:presLayoutVars>
          <dgm:bulletEnabled val="1"/>
        </dgm:presLayoutVars>
      </dgm:prSet>
      <dgm:spPr/>
    </dgm:pt>
    <dgm:pt modelId="{A8C399B5-5A5E-4F50-93A6-6A1C7FF59B54}" type="pres">
      <dgm:prSet presAssocID="{44CF2456-E897-4D44-A848-A1EA834856B1}" presName="invisiNode" presStyleLbl="node1" presStyleIdx="0" presStyleCnt="4"/>
      <dgm:spPr/>
    </dgm:pt>
    <dgm:pt modelId="{60B590C5-50D2-4315-B13B-10E918C70D90}" type="pres">
      <dgm:prSet presAssocID="{44CF2456-E897-4D44-A848-A1EA834856B1}" presName="imagNode" presStyleLbl="fgImgPlace1" presStyleIdx="0" presStyleCnt="4" custScaleX="15526" custScaleY="12698" custLinFactY="91351" custLinFactNeighborX="-37068" custLinFactNeighborY="100000"/>
      <dgm:spPr/>
    </dgm:pt>
    <dgm:pt modelId="{5E266D3F-9F9E-43AA-9C27-3470908EC2C8}" type="pres">
      <dgm:prSet presAssocID="{137C7289-84F9-44C6-A034-6786B73EBBDD}" presName="sibTrans" presStyleLbl="sibTrans2D1" presStyleIdx="0" presStyleCnt="0"/>
      <dgm:spPr/>
    </dgm:pt>
    <dgm:pt modelId="{35ECA944-FF77-479E-B10B-E246D4D63320}" type="pres">
      <dgm:prSet presAssocID="{4CF1884F-1961-450C-BE42-5612B02B796D}" presName="compNode" presStyleCnt="0"/>
      <dgm:spPr/>
    </dgm:pt>
    <dgm:pt modelId="{53876923-8FA0-4F1C-9345-D66CB268DCDA}" type="pres">
      <dgm:prSet presAssocID="{4CF1884F-1961-450C-BE42-5612B02B796D}" presName="bkgdShape" presStyleLbl="node1" presStyleIdx="1" presStyleCnt="4"/>
      <dgm:spPr/>
    </dgm:pt>
    <dgm:pt modelId="{0DDD5F53-63E6-4EFB-8CF0-81E0CC3F4D2A}" type="pres">
      <dgm:prSet presAssocID="{4CF1884F-1961-450C-BE42-5612B02B796D}" presName="nodeTx" presStyleLbl="node1" presStyleIdx="1" presStyleCnt="4">
        <dgm:presLayoutVars>
          <dgm:bulletEnabled val="1"/>
        </dgm:presLayoutVars>
      </dgm:prSet>
      <dgm:spPr/>
    </dgm:pt>
    <dgm:pt modelId="{869B7D4D-3161-44A3-B7EA-6EC5B3B1E041}" type="pres">
      <dgm:prSet presAssocID="{4CF1884F-1961-450C-BE42-5612B02B796D}" presName="invisiNode" presStyleLbl="node1" presStyleIdx="1" presStyleCnt="4"/>
      <dgm:spPr/>
    </dgm:pt>
    <dgm:pt modelId="{FF74F878-1F22-412D-B579-1A9F25106975}" type="pres">
      <dgm:prSet presAssocID="{4CF1884F-1961-450C-BE42-5612B02B796D}" presName="imagNode" presStyleLbl="fgImgPlace1" presStyleIdx="1" presStyleCnt="4" custScaleX="15300" custScaleY="14540" custLinFactX="104495" custLinFactY="89350" custLinFactNeighborX="200000" custLinFactNeighborY="100000"/>
      <dgm:spPr/>
    </dgm:pt>
    <dgm:pt modelId="{9A280ECD-1643-4490-B42E-E95CF5559BB5}" type="pres">
      <dgm:prSet presAssocID="{1F8E4B96-78D7-4E81-8E37-F6F27714DFCF}" presName="sibTrans" presStyleLbl="sibTrans2D1" presStyleIdx="0" presStyleCnt="0"/>
      <dgm:spPr/>
    </dgm:pt>
    <dgm:pt modelId="{D4C037CD-BBF6-40A9-BC50-1FF05A38DAB9}" type="pres">
      <dgm:prSet presAssocID="{7400A596-A86E-4086-B566-4343EF754BB7}" presName="compNode" presStyleCnt="0"/>
      <dgm:spPr/>
    </dgm:pt>
    <dgm:pt modelId="{4BB7CDB5-21E3-449D-B8AD-6ECA932C9972}" type="pres">
      <dgm:prSet presAssocID="{7400A596-A86E-4086-B566-4343EF754BB7}" presName="bkgdShape" presStyleLbl="node1" presStyleIdx="2" presStyleCnt="4"/>
      <dgm:spPr/>
    </dgm:pt>
    <dgm:pt modelId="{D303C5A4-BC04-423A-99A1-8102483BB5FE}" type="pres">
      <dgm:prSet presAssocID="{7400A596-A86E-4086-B566-4343EF754BB7}" presName="nodeTx" presStyleLbl="node1" presStyleIdx="2" presStyleCnt="4">
        <dgm:presLayoutVars>
          <dgm:bulletEnabled val="1"/>
        </dgm:presLayoutVars>
      </dgm:prSet>
      <dgm:spPr/>
    </dgm:pt>
    <dgm:pt modelId="{9905ACD1-6634-4AAD-9C2A-713517223EF0}" type="pres">
      <dgm:prSet presAssocID="{7400A596-A86E-4086-B566-4343EF754BB7}" presName="invisiNode" presStyleLbl="node1" presStyleIdx="2" presStyleCnt="4"/>
      <dgm:spPr/>
    </dgm:pt>
    <dgm:pt modelId="{2088C915-99EB-47EC-BE7F-DE40F2229A21}" type="pres">
      <dgm:prSet presAssocID="{7400A596-A86E-4086-B566-4343EF754BB7}" presName="imagNode" presStyleLbl="fgImgPlace1" presStyleIdx="2" presStyleCnt="4" custFlipHor="1" custScaleX="18290" custScaleY="26397" custLinFactX="24115" custLinFactY="96144" custLinFactNeighborX="100000" custLinFactNeighborY="100000"/>
      <dgm:spPr/>
    </dgm:pt>
    <dgm:pt modelId="{BF80E1C2-40A6-4512-90CF-CE471534B282}" type="pres">
      <dgm:prSet presAssocID="{82DEA74B-403B-4D6B-9B99-FC9E8D531C16}" presName="sibTrans" presStyleLbl="sibTrans2D1" presStyleIdx="0" presStyleCnt="0"/>
      <dgm:spPr/>
    </dgm:pt>
    <dgm:pt modelId="{3C01C09E-877E-4CE2-8101-DC22C6C89A8F}" type="pres">
      <dgm:prSet presAssocID="{7FACAEB9-0EAE-4198-8338-94EB5073B227}" presName="compNode" presStyleCnt="0"/>
      <dgm:spPr/>
    </dgm:pt>
    <dgm:pt modelId="{6C5D9678-9501-4BCB-BC98-B4EA4653EA6A}" type="pres">
      <dgm:prSet presAssocID="{7FACAEB9-0EAE-4198-8338-94EB5073B227}" presName="bkgdShape" presStyleLbl="node1" presStyleIdx="3" presStyleCnt="4" custLinFactNeighborX="95" custLinFactNeighborY="-13947"/>
      <dgm:spPr/>
    </dgm:pt>
    <dgm:pt modelId="{385C1CAA-81E3-4ECF-B5E8-3AE76478B33D}" type="pres">
      <dgm:prSet presAssocID="{7FACAEB9-0EAE-4198-8338-94EB5073B227}" presName="nodeTx" presStyleLbl="node1" presStyleIdx="3" presStyleCnt="4">
        <dgm:presLayoutVars>
          <dgm:bulletEnabled val="1"/>
        </dgm:presLayoutVars>
      </dgm:prSet>
      <dgm:spPr/>
    </dgm:pt>
    <dgm:pt modelId="{0A3B9933-9C40-4619-BFC6-297797137043}" type="pres">
      <dgm:prSet presAssocID="{7FACAEB9-0EAE-4198-8338-94EB5073B227}" presName="invisiNode" presStyleLbl="node1" presStyleIdx="3" presStyleCnt="4"/>
      <dgm:spPr/>
    </dgm:pt>
    <dgm:pt modelId="{DF4933C6-3378-48A8-97D8-1AD374948B99}" type="pres">
      <dgm:prSet presAssocID="{7FACAEB9-0EAE-4198-8338-94EB5073B227}" presName="imagNode" presStyleLbl="fgImgPlace1" presStyleIdx="3" presStyleCnt="4" custScaleX="26515" custScaleY="17660" custLinFactY="94906" custLinFactNeighborX="-77407" custLinFactNeighborY="100000"/>
      <dgm:spPr/>
    </dgm:pt>
  </dgm:ptLst>
  <dgm:cxnLst>
    <dgm:cxn modelId="{B2CB620D-2D11-4A00-8F30-30C5AE7AB342}" type="presOf" srcId="{44CF2456-E897-4D44-A848-A1EA834856B1}" destId="{52A20D7A-0DFC-4A19-8449-508D71A015CB}" srcOrd="0" destOrd="0" presId="urn:microsoft.com/office/officeart/2005/8/layout/hList7"/>
    <dgm:cxn modelId="{9A88B622-9761-4981-93BC-DE5B3F3785D2}" srcId="{E27955A7-EBFE-42F5-BF28-16792F43854F}" destId="{7400A596-A86E-4086-B566-4343EF754BB7}" srcOrd="2" destOrd="0" parTransId="{CD2C34F1-F6A9-4D41-9AF7-F1D85F83EB25}" sibTransId="{82DEA74B-403B-4D6B-9B99-FC9E8D531C16}"/>
    <dgm:cxn modelId="{94717626-30D5-4A26-9FFB-025527CA6045}" type="presOf" srcId="{1F8E4B96-78D7-4E81-8E37-F6F27714DFCF}" destId="{9A280ECD-1643-4490-B42E-E95CF5559BB5}" srcOrd="0" destOrd="0" presId="urn:microsoft.com/office/officeart/2005/8/layout/hList7"/>
    <dgm:cxn modelId="{ADA67B5B-C22F-4885-B637-B035B57D8DFF}" srcId="{E27955A7-EBFE-42F5-BF28-16792F43854F}" destId="{44CF2456-E897-4D44-A848-A1EA834856B1}" srcOrd="0" destOrd="0" parTransId="{B1FC7F1F-1DEE-4C36-9E71-14F03CA5F5B6}" sibTransId="{137C7289-84F9-44C6-A034-6786B73EBBDD}"/>
    <dgm:cxn modelId="{BC39BE4D-B98D-4B21-9048-AE880998EF02}" type="presOf" srcId="{E27955A7-EBFE-42F5-BF28-16792F43854F}" destId="{1B5D6632-913E-48AD-A435-77753485D5C4}" srcOrd="0" destOrd="0" presId="urn:microsoft.com/office/officeart/2005/8/layout/hList7"/>
    <dgm:cxn modelId="{47DE2855-7A63-46D4-B1A8-99B2DA88915D}" type="presOf" srcId="{7FACAEB9-0EAE-4198-8338-94EB5073B227}" destId="{6C5D9678-9501-4BCB-BC98-B4EA4653EA6A}" srcOrd="0" destOrd="0" presId="urn:microsoft.com/office/officeart/2005/8/layout/hList7"/>
    <dgm:cxn modelId="{43ABF786-4757-4453-8047-1B2D2380F291}" type="presOf" srcId="{44CF2456-E897-4D44-A848-A1EA834856B1}" destId="{3EE0D76E-61EB-4CEC-8290-D998AC7DB33B}" srcOrd="1" destOrd="0" presId="urn:microsoft.com/office/officeart/2005/8/layout/hList7"/>
    <dgm:cxn modelId="{E9BBB5A7-1E92-4C9B-BD22-9A3AB5B83DF8}" srcId="{E27955A7-EBFE-42F5-BF28-16792F43854F}" destId="{4CF1884F-1961-450C-BE42-5612B02B796D}" srcOrd="1" destOrd="0" parTransId="{3DEBA0ED-ACF6-4052-BBD6-D99E3867B7ED}" sibTransId="{1F8E4B96-78D7-4E81-8E37-F6F27714DFCF}"/>
    <dgm:cxn modelId="{A3C1DEB9-E725-4CC0-B879-FB2BD6352FFE}" type="presOf" srcId="{7FACAEB9-0EAE-4198-8338-94EB5073B227}" destId="{385C1CAA-81E3-4ECF-B5E8-3AE76478B33D}" srcOrd="1" destOrd="0" presId="urn:microsoft.com/office/officeart/2005/8/layout/hList7"/>
    <dgm:cxn modelId="{4B6787BE-E756-4377-9128-5E2597FE599C}" type="presOf" srcId="{7400A596-A86E-4086-B566-4343EF754BB7}" destId="{D303C5A4-BC04-423A-99A1-8102483BB5FE}" srcOrd="1" destOrd="0" presId="urn:microsoft.com/office/officeart/2005/8/layout/hList7"/>
    <dgm:cxn modelId="{3B719ABE-9CB5-43AC-9973-BD1FF14550C0}" type="presOf" srcId="{137C7289-84F9-44C6-A034-6786B73EBBDD}" destId="{5E266D3F-9F9E-43AA-9C27-3470908EC2C8}" srcOrd="0" destOrd="0" presId="urn:microsoft.com/office/officeart/2005/8/layout/hList7"/>
    <dgm:cxn modelId="{A4BE25CB-11C7-4875-8E1B-88CACD06B49C}" srcId="{E27955A7-EBFE-42F5-BF28-16792F43854F}" destId="{7FACAEB9-0EAE-4198-8338-94EB5073B227}" srcOrd="3" destOrd="0" parTransId="{88539793-DBEB-441F-951B-8A13F57C07E4}" sibTransId="{79B18D34-8B92-408B-B08A-41E021D63B7E}"/>
    <dgm:cxn modelId="{B03138D9-DEE8-4A97-A146-AC4B4BE6902F}" type="presOf" srcId="{82DEA74B-403B-4D6B-9B99-FC9E8D531C16}" destId="{BF80E1C2-40A6-4512-90CF-CE471534B282}" srcOrd="0" destOrd="0" presId="urn:microsoft.com/office/officeart/2005/8/layout/hList7"/>
    <dgm:cxn modelId="{A4128CD9-2E67-40A8-B7F5-4F1D90AD241D}" type="presOf" srcId="{4CF1884F-1961-450C-BE42-5612B02B796D}" destId="{0DDD5F53-63E6-4EFB-8CF0-81E0CC3F4D2A}" srcOrd="1" destOrd="0" presId="urn:microsoft.com/office/officeart/2005/8/layout/hList7"/>
    <dgm:cxn modelId="{651B56E3-AD80-4EA0-99A6-8B7B020CEB6E}" type="presOf" srcId="{7400A596-A86E-4086-B566-4343EF754BB7}" destId="{4BB7CDB5-21E3-449D-B8AD-6ECA932C9972}" srcOrd="0" destOrd="0" presId="urn:microsoft.com/office/officeart/2005/8/layout/hList7"/>
    <dgm:cxn modelId="{84AEB6F1-0AF0-4431-96E7-367B061735C3}" type="presOf" srcId="{4CF1884F-1961-450C-BE42-5612B02B796D}" destId="{53876923-8FA0-4F1C-9345-D66CB268DCDA}" srcOrd="0" destOrd="0" presId="urn:microsoft.com/office/officeart/2005/8/layout/hList7"/>
    <dgm:cxn modelId="{B156480E-2EC1-4076-9901-EFBDE0BA5E35}" type="presParOf" srcId="{1B5D6632-913E-48AD-A435-77753485D5C4}" destId="{3ED68050-1682-472D-9628-AB1F0D91D32E}" srcOrd="0" destOrd="0" presId="urn:microsoft.com/office/officeart/2005/8/layout/hList7"/>
    <dgm:cxn modelId="{F6D49ACB-9928-46BB-A999-78889FC553BD}" type="presParOf" srcId="{1B5D6632-913E-48AD-A435-77753485D5C4}" destId="{1A9D991E-04DD-487D-9A8D-7AEFB85C906B}" srcOrd="1" destOrd="0" presId="urn:microsoft.com/office/officeart/2005/8/layout/hList7"/>
    <dgm:cxn modelId="{1EE0A74A-24B6-43EB-8FD6-012F54790B4E}" type="presParOf" srcId="{1A9D991E-04DD-487D-9A8D-7AEFB85C906B}" destId="{DC8E3348-759C-4369-AFD5-7B2752669980}" srcOrd="0" destOrd="0" presId="urn:microsoft.com/office/officeart/2005/8/layout/hList7"/>
    <dgm:cxn modelId="{6E0A7D36-275C-4E0B-A635-5D44FC5064E7}" type="presParOf" srcId="{DC8E3348-759C-4369-AFD5-7B2752669980}" destId="{52A20D7A-0DFC-4A19-8449-508D71A015CB}" srcOrd="0" destOrd="0" presId="urn:microsoft.com/office/officeart/2005/8/layout/hList7"/>
    <dgm:cxn modelId="{1E3F9CB6-F1E9-4690-B8BB-C5594A693633}" type="presParOf" srcId="{DC8E3348-759C-4369-AFD5-7B2752669980}" destId="{3EE0D76E-61EB-4CEC-8290-D998AC7DB33B}" srcOrd="1" destOrd="0" presId="urn:microsoft.com/office/officeart/2005/8/layout/hList7"/>
    <dgm:cxn modelId="{85D98E7F-C752-44AF-9804-0ECD13E42CB6}" type="presParOf" srcId="{DC8E3348-759C-4369-AFD5-7B2752669980}" destId="{A8C399B5-5A5E-4F50-93A6-6A1C7FF59B54}" srcOrd="2" destOrd="0" presId="urn:microsoft.com/office/officeart/2005/8/layout/hList7"/>
    <dgm:cxn modelId="{5EE515B3-8B3F-47A0-88D0-82B57BDA30E0}" type="presParOf" srcId="{DC8E3348-759C-4369-AFD5-7B2752669980}" destId="{60B590C5-50D2-4315-B13B-10E918C70D90}" srcOrd="3" destOrd="0" presId="urn:microsoft.com/office/officeart/2005/8/layout/hList7"/>
    <dgm:cxn modelId="{62CEB1BC-DC12-4C25-B91D-7089F27BD6ED}" type="presParOf" srcId="{1A9D991E-04DD-487D-9A8D-7AEFB85C906B}" destId="{5E266D3F-9F9E-43AA-9C27-3470908EC2C8}" srcOrd="1" destOrd="0" presId="urn:microsoft.com/office/officeart/2005/8/layout/hList7"/>
    <dgm:cxn modelId="{1FC3CD1E-3FF8-481F-9720-54FC7DB1024A}" type="presParOf" srcId="{1A9D991E-04DD-487D-9A8D-7AEFB85C906B}" destId="{35ECA944-FF77-479E-B10B-E246D4D63320}" srcOrd="2" destOrd="0" presId="urn:microsoft.com/office/officeart/2005/8/layout/hList7"/>
    <dgm:cxn modelId="{EC258FBD-2A61-4E28-B179-24A0538283BE}" type="presParOf" srcId="{35ECA944-FF77-479E-B10B-E246D4D63320}" destId="{53876923-8FA0-4F1C-9345-D66CB268DCDA}" srcOrd="0" destOrd="0" presId="urn:microsoft.com/office/officeart/2005/8/layout/hList7"/>
    <dgm:cxn modelId="{94A3E7A6-ED63-4E51-9FB9-FF1271AB2BE1}" type="presParOf" srcId="{35ECA944-FF77-479E-B10B-E246D4D63320}" destId="{0DDD5F53-63E6-4EFB-8CF0-81E0CC3F4D2A}" srcOrd="1" destOrd="0" presId="urn:microsoft.com/office/officeart/2005/8/layout/hList7"/>
    <dgm:cxn modelId="{FF464B6C-0498-4707-97E4-0B8317FCD898}" type="presParOf" srcId="{35ECA944-FF77-479E-B10B-E246D4D63320}" destId="{869B7D4D-3161-44A3-B7EA-6EC5B3B1E041}" srcOrd="2" destOrd="0" presId="urn:microsoft.com/office/officeart/2005/8/layout/hList7"/>
    <dgm:cxn modelId="{926980F6-5131-445E-9FB5-85C5CE520270}" type="presParOf" srcId="{35ECA944-FF77-479E-B10B-E246D4D63320}" destId="{FF74F878-1F22-412D-B579-1A9F25106975}" srcOrd="3" destOrd="0" presId="urn:microsoft.com/office/officeart/2005/8/layout/hList7"/>
    <dgm:cxn modelId="{D9F134CE-6591-4A8F-8C08-EB64463E23A7}" type="presParOf" srcId="{1A9D991E-04DD-487D-9A8D-7AEFB85C906B}" destId="{9A280ECD-1643-4490-B42E-E95CF5559BB5}" srcOrd="3" destOrd="0" presId="urn:microsoft.com/office/officeart/2005/8/layout/hList7"/>
    <dgm:cxn modelId="{BE11342F-6D05-4BBA-BDCB-604D6268A5DB}" type="presParOf" srcId="{1A9D991E-04DD-487D-9A8D-7AEFB85C906B}" destId="{D4C037CD-BBF6-40A9-BC50-1FF05A38DAB9}" srcOrd="4" destOrd="0" presId="urn:microsoft.com/office/officeart/2005/8/layout/hList7"/>
    <dgm:cxn modelId="{2EF282E8-D361-45AF-95D8-5FAC32334692}" type="presParOf" srcId="{D4C037CD-BBF6-40A9-BC50-1FF05A38DAB9}" destId="{4BB7CDB5-21E3-449D-B8AD-6ECA932C9972}" srcOrd="0" destOrd="0" presId="urn:microsoft.com/office/officeart/2005/8/layout/hList7"/>
    <dgm:cxn modelId="{62711F61-4126-4649-BC1F-EE73BF841520}" type="presParOf" srcId="{D4C037CD-BBF6-40A9-BC50-1FF05A38DAB9}" destId="{D303C5A4-BC04-423A-99A1-8102483BB5FE}" srcOrd="1" destOrd="0" presId="urn:microsoft.com/office/officeart/2005/8/layout/hList7"/>
    <dgm:cxn modelId="{A88A181E-BD22-4801-80B2-3BF1621EC060}" type="presParOf" srcId="{D4C037CD-BBF6-40A9-BC50-1FF05A38DAB9}" destId="{9905ACD1-6634-4AAD-9C2A-713517223EF0}" srcOrd="2" destOrd="0" presId="urn:microsoft.com/office/officeart/2005/8/layout/hList7"/>
    <dgm:cxn modelId="{71492489-B823-4FB2-81A7-409CF906C650}" type="presParOf" srcId="{D4C037CD-BBF6-40A9-BC50-1FF05A38DAB9}" destId="{2088C915-99EB-47EC-BE7F-DE40F2229A21}" srcOrd="3" destOrd="0" presId="urn:microsoft.com/office/officeart/2005/8/layout/hList7"/>
    <dgm:cxn modelId="{02DD27AA-07FD-472B-A3A9-E0A9BBBB5781}" type="presParOf" srcId="{1A9D991E-04DD-487D-9A8D-7AEFB85C906B}" destId="{BF80E1C2-40A6-4512-90CF-CE471534B282}" srcOrd="5" destOrd="0" presId="urn:microsoft.com/office/officeart/2005/8/layout/hList7"/>
    <dgm:cxn modelId="{EDA98A68-84F0-42F6-8651-EDE45A6B83C6}" type="presParOf" srcId="{1A9D991E-04DD-487D-9A8D-7AEFB85C906B}" destId="{3C01C09E-877E-4CE2-8101-DC22C6C89A8F}" srcOrd="6" destOrd="0" presId="urn:microsoft.com/office/officeart/2005/8/layout/hList7"/>
    <dgm:cxn modelId="{594968F0-1379-40ED-B869-668103A40B1E}" type="presParOf" srcId="{3C01C09E-877E-4CE2-8101-DC22C6C89A8F}" destId="{6C5D9678-9501-4BCB-BC98-B4EA4653EA6A}" srcOrd="0" destOrd="0" presId="urn:microsoft.com/office/officeart/2005/8/layout/hList7"/>
    <dgm:cxn modelId="{C86DC5A9-7039-4322-8125-A6B22E83DE78}" type="presParOf" srcId="{3C01C09E-877E-4CE2-8101-DC22C6C89A8F}" destId="{385C1CAA-81E3-4ECF-B5E8-3AE76478B33D}" srcOrd="1" destOrd="0" presId="urn:microsoft.com/office/officeart/2005/8/layout/hList7"/>
    <dgm:cxn modelId="{CF6F2167-0030-4715-9E86-4CD8EAB2BDF2}" type="presParOf" srcId="{3C01C09E-877E-4CE2-8101-DC22C6C89A8F}" destId="{0A3B9933-9C40-4619-BFC6-297797137043}" srcOrd="2" destOrd="0" presId="urn:microsoft.com/office/officeart/2005/8/layout/hList7"/>
    <dgm:cxn modelId="{C296B42B-DB4B-4E3A-9A3E-8208DCF65888}" type="presParOf" srcId="{3C01C09E-877E-4CE2-8101-DC22C6C89A8F}" destId="{DF4933C6-3378-48A8-97D8-1AD374948B9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7D8E10A-6C55-491A-905E-A9DA0D60313F}" type="doc">
      <dgm:prSet loTypeId="urn:microsoft.com/office/officeart/2005/8/layout/hList7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B96F1E2-CC0D-4A19-B936-3FA2FF2649F6}">
      <dgm:prSet phldrT="[Text]" custT="1"/>
      <dgm:spPr/>
      <dgm:t>
        <a:bodyPr anchor="b"/>
        <a:lstStyle/>
        <a:p>
          <a:pPr algn="ctr"/>
          <a:r>
            <a:rPr lang="en-US" sz="1800" b="1" dirty="0"/>
            <a:t>MCB 5801:</a:t>
          </a:r>
        </a:p>
        <a:p>
          <a:pPr algn="ctr"/>
          <a:r>
            <a:rPr lang="en-US" sz="1600" b="1" dirty="0"/>
            <a:t>Scientific Writing and Project  Development</a:t>
          </a:r>
        </a:p>
        <a:p>
          <a:pPr algn="ctr"/>
          <a:r>
            <a:rPr lang="en-US" sz="1400" b="1" dirty="0"/>
            <a:t>(Klassen -2 Credits)</a:t>
          </a:r>
        </a:p>
      </dgm:t>
    </dgm:pt>
    <dgm:pt modelId="{D4057621-3F5D-415D-A29B-93F658F0197E}" type="parTrans" cxnId="{77766404-D6C9-4268-A37C-6F1FC8B20A9C}">
      <dgm:prSet/>
      <dgm:spPr/>
      <dgm:t>
        <a:bodyPr/>
        <a:lstStyle/>
        <a:p>
          <a:pPr algn="ctr"/>
          <a:endParaRPr lang="en-US" sz="1600"/>
        </a:p>
      </dgm:t>
    </dgm:pt>
    <dgm:pt modelId="{AA2769A7-2B9D-4FE1-A0B1-C737AC775CE3}" type="sibTrans" cxnId="{77766404-D6C9-4268-A37C-6F1FC8B20A9C}">
      <dgm:prSet/>
      <dgm:spPr/>
      <dgm:t>
        <a:bodyPr/>
        <a:lstStyle/>
        <a:p>
          <a:pPr algn="ctr"/>
          <a:endParaRPr lang="en-US" sz="1600"/>
        </a:p>
      </dgm:t>
    </dgm:pt>
    <dgm:pt modelId="{CBC5F445-62D8-42AE-ACF5-BC51A1E875D0}">
      <dgm:prSet phldrT="[Text]" custT="1"/>
      <dgm:spPr/>
      <dgm:t>
        <a:bodyPr anchor="ctr"/>
        <a:lstStyle/>
        <a:p>
          <a:pPr algn="ctr"/>
          <a:r>
            <a:rPr lang="en-US" sz="1800" b="1" dirty="0"/>
            <a:t>MCB 5910: </a:t>
          </a:r>
        </a:p>
        <a:p>
          <a:pPr algn="ctr"/>
          <a:r>
            <a:rPr lang="en-US" sz="1600" b="1" dirty="0"/>
            <a:t>Responsible Conduct in Research</a:t>
          </a:r>
        </a:p>
        <a:p>
          <a:pPr algn="ctr"/>
          <a:r>
            <a:rPr lang="en-US" sz="1400" b="1" dirty="0"/>
            <a:t>(Daggett-1 Credit)</a:t>
          </a:r>
        </a:p>
        <a:p>
          <a:pPr algn="ctr"/>
          <a:endParaRPr lang="en-US" sz="1600" b="1" dirty="0"/>
        </a:p>
        <a:p>
          <a:pPr algn="ctr"/>
          <a:r>
            <a:rPr lang="en-US" sz="1600" b="1" dirty="0"/>
            <a:t> </a:t>
          </a:r>
        </a:p>
      </dgm:t>
    </dgm:pt>
    <dgm:pt modelId="{B40A9CBF-0947-4CB6-8715-B875CF062D2F}" type="parTrans" cxnId="{DFC67E01-6520-48B4-A8C3-B248E347CEA9}">
      <dgm:prSet/>
      <dgm:spPr/>
      <dgm:t>
        <a:bodyPr/>
        <a:lstStyle/>
        <a:p>
          <a:pPr algn="ctr"/>
          <a:endParaRPr lang="en-US" sz="1600"/>
        </a:p>
      </dgm:t>
    </dgm:pt>
    <dgm:pt modelId="{1DDA63A0-3D79-441C-ABE7-BF81570EEAAA}" type="sibTrans" cxnId="{DFC67E01-6520-48B4-A8C3-B248E347CEA9}">
      <dgm:prSet/>
      <dgm:spPr/>
      <dgm:t>
        <a:bodyPr/>
        <a:lstStyle/>
        <a:p>
          <a:pPr algn="ctr"/>
          <a:endParaRPr lang="en-US" sz="1600"/>
        </a:p>
      </dgm:t>
    </dgm:pt>
    <dgm:pt modelId="{1C78E00E-70E1-4167-807A-0B4C5BDE5A93}">
      <dgm:prSet custT="1"/>
      <dgm:spPr/>
      <dgm:t>
        <a:bodyPr anchor="b"/>
        <a:lstStyle/>
        <a:p>
          <a:pPr algn="ctr"/>
          <a:r>
            <a:rPr lang="en-US" sz="1600" b="1" dirty="0"/>
            <a:t>Discuss additional credits with your  1</a:t>
          </a:r>
          <a:r>
            <a:rPr lang="en-US" sz="1600" b="1" baseline="30000" dirty="0"/>
            <a:t>st</a:t>
          </a:r>
          <a:r>
            <a:rPr lang="en-US" sz="1600" b="1" dirty="0"/>
            <a:t> Year Advisor – Dr. Graf</a:t>
          </a:r>
        </a:p>
        <a:p>
          <a:pPr algn="ctr"/>
          <a:endParaRPr lang="en-US" sz="1400" b="1" dirty="0"/>
        </a:p>
      </dgm:t>
    </dgm:pt>
    <dgm:pt modelId="{19AC0571-718A-4E07-81AF-9EAF56D5F0A6}" type="parTrans" cxnId="{60D20104-207E-4D2A-9598-86D0F5601D99}">
      <dgm:prSet/>
      <dgm:spPr/>
      <dgm:t>
        <a:bodyPr/>
        <a:lstStyle/>
        <a:p>
          <a:pPr algn="ctr"/>
          <a:endParaRPr lang="en-US" sz="1600"/>
        </a:p>
      </dgm:t>
    </dgm:pt>
    <dgm:pt modelId="{30A0BDB2-B273-4D9F-8187-6C5DD9729EE3}" type="sibTrans" cxnId="{60D20104-207E-4D2A-9598-86D0F5601D99}">
      <dgm:prSet/>
      <dgm:spPr/>
      <dgm:t>
        <a:bodyPr/>
        <a:lstStyle/>
        <a:p>
          <a:pPr algn="ctr"/>
          <a:endParaRPr lang="en-US" sz="1600"/>
        </a:p>
      </dgm:t>
    </dgm:pt>
    <dgm:pt modelId="{8AC1C3B6-936B-4A1F-B755-37E267A848B5}">
      <dgm:prSet custT="1"/>
      <dgm:spPr/>
      <dgm:t>
        <a:bodyPr anchor="b"/>
        <a:lstStyle/>
        <a:p>
          <a:pPr algn="ctr"/>
          <a:endParaRPr lang="en-US" sz="1400" b="1" dirty="0"/>
        </a:p>
      </dgm:t>
    </dgm:pt>
    <dgm:pt modelId="{AB4D7783-2D1B-4D21-BF00-9F84F3C491B7}" type="parTrans" cxnId="{88D487D5-F2F6-4292-A256-42CC73AE269E}">
      <dgm:prSet/>
      <dgm:spPr/>
      <dgm:t>
        <a:bodyPr/>
        <a:lstStyle/>
        <a:p>
          <a:pPr algn="ctr"/>
          <a:endParaRPr lang="en-US" sz="1600"/>
        </a:p>
      </dgm:t>
    </dgm:pt>
    <dgm:pt modelId="{32073781-A4EA-4F02-AB55-B5C580B8CE3A}" type="sibTrans" cxnId="{88D487D5-F2F6-4292-A256-42CC73AE269E}">
      <dgm:prSet/>
      <dgm:spPr/>
      <dgm:t>
        <a:bodyPr/>
        <a:lstStyle/>
        <a:p>
          <a:pPr algn="ctr"/>
          <a:endParaRPr lang="en-US" sz="1600"/>
        </a:p>
      </dgm:t>
    </dgm:pt>
    <dgm:pt modelId="{2ED034C8-FF31-4B06-8787-F0EB98C586D0}" type="pres">
      <dgm:prSet presAssocID="{E7D8E10A-6C55-491A-905E-A9DA0D60313F}" presName="Name0" presStyleCnt="0">
        <dgm:presLayoutVars>
          <dgm:dir/>
          <dgm:resizeHandles val="exact"/>
        </dgm:presLayoutVars>
      </dgm:prSet>
      <dgm:spPr/>
    </dgm:pt>
    <dgm:pt modelId="{6CB12E38-A879-4269-B503-EFC73C4034FE}" type="pres">
      <dgm:prSet presAssocID="{E7D8E10A-6C55-491A-905E-A9DA0D60313F}" presName="fgShape" presStyleLbl="fgShp" presStyleIdx="0" presStyleCnt="1" custScaleX="93932" custScaleY="133450" custLinFactNeighborX="0" custLinFactNeighborY="5229"/>
      <dgm:spPr/>
    </dgm:pt>
    <dgm:pt modelId="{C2CC0345-4464-4DC1-BA99-AD0C962A7058}" type="pres">
      <dgm:prSet presAssocID="{E7D8E10A-6C55-491A-905E-A9DA0D60313F}" presName="linComp" presStyleCnt="0"/>
      <dgm:spPr/>
    </dgm:pt>
    <dgm:pt modelId="{73C91091-5811-4EE2-9CEA-D63E2A4269AC}" type="pres">
      <dgm:prSet presAssocID="{3B96F1E2-CC0D-4A19-B936-3FA2FF2649F6}" presName="compNode" presStyleCnt="0"/>
      <dgm:spPr/>
    </dgm:pt>
    <dgm:pt modelId="{F176161C-99A7-43C3-92C4-C75D8D83E035}" type="pres">
      <dgm:prSet presAssocID="{3B96F1E2-CC0D-4A19-B936-3FA2FF2649F6}" presName="bkgdShape" presStyleLbl="node1" presStyleIdx="0" presStyleCnt="4"/>
      <dgm:spPr/>
    </dgm:pt>
    <dgm:pt modelId="{BAC408E2-C26E-425B-89AF-8178AEF4D2D7}" type="pres">
      <dgm:prSet presAssocID="{3B96F1E2-CC0D-4A19-B936-3FA2FF2649F6}" presName="nodeTx" presStyleLbl="node1" presStyleIdx="0" presStyleCnt="4">
        <dgm:presLayoutVars>
          <dgm:bulletEnabled val="1"/>
        </dgm:presLayoutVars>
      </dgm:prSet>
      <dgm:spPr/>
    </dgm:pt>
    <dgm:pt modelId="{93D20817-A975-47C1-B777-8F117F0F2754}" type="pres">
      <dgm:prSet presAssocID="{3B96F1E2-CC0D-4A19-B936-3FA2FF2649F6}" presName="invisiNode" presStyleLbl="node1" presStyleIdx="0" presStyleCnt="4"/>
      <dgm:spPr/>
    </dgm:pt>
    <dgm:pt modelId="{5A2709B4-9381-48E5-A707-F96026E758C1}" type="pres">
      <dgm:prSet presAssocID="{3B96F1E2-CC0D-4A19-B936-3FA2FF2649F6}" presName="imagNode" presStyleLbl="fgImgPlace1" presStyleIdx="0" presStyleCnt="4" custScaleX="20800" custScaleY="19797" custLinFactX="92783" custLinFactNeighborX="100000" custLinFactNeighborY="-39613"/>
      <dgm:spPr/>
    </dgm:pt>
    <dgm:pt modelId="{9A7E0C82-0CA1-4EC1-ABF6-7F1F134E3B61}" type="pres">
      <dgm:prSet presAssocID="{AA2769A7-2B9D-4FE1-A0B1-C737AC775CE3}" presName="sibTrans" presStyleLbl="sibTrans2D1" presStyleIdx="0" presStyleCnt="0"/>
      <dgm:spPr/>
    </dgm:pt>
    <dgm:pt modelId="{7C69F638-6EC9-4BB6-9590-72A70086E795}" type="pres">
      <dgm:prSet presAssocID="{CBC5F445-62D8-42AE-ACF5-BC51A1E875D0}" presName="compNode" presStyleCnt="0"/>
      <dgm:spPr/>
    </dgm:pt>
    <dgm:pt modelId="{8CA3FDA2-51AA-4601-9651-7A15D0EA264F}" type="pres">
      <dgm:prSet presAssocID="{CBC5F445-62D8-42AE-ACF5-BC51A1E875D0}" presName="bkgdShape" presStyleLbl="node1" presStyleIdx="1" presStyleCnt="4"/>
      <dgm:spPr/>
    </dgm:pt>
    <dgm:pt modelId="{8FBB5814-50B3-48FD-AED7-CCAD076BC7F0}" type="pres">
      <dgm:prSet presAssocID="{CBC5F445-62D8-42AE-ACF5-BC51A1E875D0}" presName="nodeTx" presStyleLbl="node1" presStyleIdx="1" presStyleCnt="4">
        <dgm:presLayoutVars>
          <dgm:bulletEnabled val="1"/>
        </dgm:presLayoutVars>
      </dgm:prSet>
      <dgm:spPr/>
    </dgm:pt>
    <dgm:pt modelId="{06E4AC79-C787-4CE8-A02A-36EF35AEC4CF}" type="pres">
      <dgm:prSet presAssocID="{CBC5F445-62D8-42AE-ACF5-BC51A1E875D0}" presName="invisiNode" presStyleLbl="node1" presStyleIdx="1" presStyleCnt="4"/>
      <dgm:spPr/>
    </dgm:pt>
    <dgm:pt modelId="{0F59180E-FF6D-4540-AA18-55BB68B8FB79}" type="pres">
      <dgm:prSet presAssocID="{CBC5F445-62D8-42AE-ACF5-BC51A1E875D0}" presName="imagNode" presStyleLbl="fgImgPlace1" presStyleIdx="1" presStyleCnt="4" custScaleX="19697" custScaleY="19797" custLinFactX="-100000" custLinFactY="97100" custLinFactNeighborX="-136128" custLinFactNeighborY="100000"/>
      <dgm:spPr/>
    </dgm:pt>
    <dgm:pt modelId="{FFAE2A24-276C-42B8-81D1-7EA997AD6B79}" type="pres">
      <dgm:prSet presAssocID="{1DDA63A0-3D79-441C-ABE7-BF81570EEAAA}" presName="sibTrans" presStyleLbl="sibTrans2D1" presStyleIdx="0" presStyleCnt="0"/>
      <dgm:spPr/>
    </dgm:pt>
    <dgm:pt modelId="{2280BE18-A67B-4D6D-8B9F-892123F72E0F}" type="pres">
      <dgm:prSet presAssocID="{8AC1C3B6-936B-4A1F-B755-37E267A848B5}" presName="compNode" presStyleCnt="0"/>
      <dgm:spPr/>
    </dgm:pt>
    <dgm:pt modelId="{3289F7F7-AC2D-4128-B64C-B2071DCC23AD}" type="pres">
      <dgm:prSet presAssocID="{8AC1C3B6-936B-4A1F-B755-37E267A848B5}" presName="bkgdShape" presStyleLbl="node1" presStyleIdx="2" presStyleCnt="4"/>
      <dgm:spPr/>
    </dgm:pt>
    <dgm:pt modelId="{6CC692BD-55EA-4CA6-BFEE-C6C3C0B38524}" type="pres">
      <dgm:prSet presAssocID="{8AC1C3B6-936B-4A1F-B755-37E267A848B5}" presName="nodeTx" presStyleLbl="node1" presStyleIdx="2" presStyleCnt="4">
        <dgm:presLayoutVars>
          <dgm:bulletEnabled val="1"/>
        </dgm:presLayoutVars>
      </dgm:prSet>
      <dgm:spPr/>
    </dgm:pt>
    <dgm:pt modelId="{4B713C0B-5576-498F-8C67-4707F55F4A71}" type="pres">
      <dgm:prSet presAssocID="{8AC1C3B6-936B-4A1F-B755-37E267A848B5}" presName="invisiNode" presStyleLbl="node1" presStyleIdx="2" presStyleCnt="4"/>
      <dgm:spPr/>
    </dgm:pt>
    <dgm:pt modelId="{A2DB110F-C277-4754-A10E-D58890E31514}" type="pres">
      <dgm:prSet presAssocID="{8AC1C3B6-936B-4A1F-B755-37E267A848B5}" presName="imagNode" presStyleLbl="fgImgPlace1" presStyleIdx="2" presStyleCnt="4" custScaleX="36046" custScaleY="21144" custLinFactX="41794" custLinFactY="98051" custLinFactNeighborX="100000" custLinFactNeighborY="100000"/>
      <dgm:spPr/>
    </dgm:pt>
    <dgm:pt modelId="{A3EA9CF4-AEC7-4735-92A9-FAD0EA182D4E}" type="pres">
      <dgm:prSet presAssocID="{32073781-A4EA-4F02-AB55-B5C580B8CE3A}" presName="sibTrans" presStyleLbl="sibTrans2D1" presStyleIdx="0" presStyleCnt="0"/>
      <dgm:spPr/>
    </dgm:pt>
    <dgm:pt modelId="{342D5E62-5D2B-4A25-AA72-178AAB5860A6}" type="pres">
      <dgm:prSet presAssocID="{1C78E00E-70E1-4167-807A-0B4C5BDE5A93}" presName="compNode" presStyleCnt="0"/>
      <dgm:spPr/>
    </dgm:pt>
    <dgm:pt modelId="{3EF4711C-E726-446A-94E0-431F15B1D11F}" type="pres">
      <dgm:prSet presAssocID="{1C78E00E-70E1-4167-807A-0B4C5BDE5A93}" presName="bkgdShape" presStyleLbl="node1" presStyleIdx="3" presStyleCnt="4" custLinFactNeighborY="409"/>
      <dgm:spPr/>
    </dgm:pt>
    <dgm:pt modelId="{AB187D60-D205-4A77-A6DB-5ECDD41E0981}" type="pres">
      <dgm:prSet presAssocID="{1C78E00E-70E1-4167-807A-0B4C5BDE5A93}" presName="nodeTx" presStyleLbl="node1" presStyleIdx="3" presStyleCnt="4">
        <dgm:presLayoutVars>
          <dgm:bulletEnabled val="1"/>
        </dgm:presLayoutVars>
      </dgm:prSet>
      <dgm:spPr/>
    </dgm:pt>
    <dgm:pt modelId="{09476AD7-2B1C-4496-90D9-9C2FCFFEB3A9}" type="pres">
      <dgm:prSet presAssocID="{1C78E00E-70E1-4167-807A-0B4C5BDE5A93}" presName="invisiNode" presStyleLbl="node1" presStyleIdx="3" presStyleCnt="4"/>
      <dgm:spPr/>
    </dgm:pt>
    <dgm:pt modelId="{5E191FB9-FEBA-432B-8928-E597438EED38}" type="pres">
      <dgm:prSet presAssocID="{1C78E00E-70E1-4167-807A-0B4C5BDE5A93}" presName="imagNode" presStyleLbl="fgImgPlace1" presStyleIdx="3" presStyleCnt="4" custScaleX="16808" custScaleY="19642" custLinFactY="97100" custLinFactNeighborX="-63884" custLinFactNeighborY="100000"/>
      <dgm:spPr/>
    </dgm:pt>
  </dgm:ptLst>
  <dgm:cxnLst>
    <dgm:cxn modelId="{DFC67E01-6520-48B4-A8C3-B248E347CEA9}" srcId="{E7D8E10A-6C55-491A-905E-A9DA0D60313F}" destId="{CBC5F445-62D8-42AE-ACF5-BC51A1E875D0}" srcOrd="1" destOrd="0" parTransId="{B40A9CBF-0947-4CB6-8715-B875CF062D2F}" sibTransId="{1DDA63A0-3D79-441C-ABE7-BF81570EEAAA}"/>
    <dgm:cxn modelId="{60D20104-207E-4D2A-9598-86D0F5601D99}" srcId="{E7D8E10A-6C55-491A-905E-A9DA0D60313F}" destId="{1C78E00E-70E1-4167-807A-0B4C5BDE5A93}" srcOrd="3" destOrd="0" parTransId="{19AC0571-718A-4E07-81AF-9EAF56D5F0A6}" sibTransId="{30A0BDB2-B273-4D9F-8187-6C5DD9729EE3}"/>
    <dgm:cxn modelId="{77766404-D6C9-4268-A37C-6F1FC8B20A9C}" srcId="{E7D8E10A-6C55-491A-905E-A9DA0D60313F}" destId="{3B96F1E2-CC0D-4A19-B936-3FA2FF2649F6}" srcOrd="0" destOrd="0" parTransId="{D4057621-3F5D-415D-A29B-93F658F0197E}" sibTransId="{AA2769A7-2B9D-4FE1-A0B1-C737AC775CE3}"/>
    <dgm:cxn modelId="{20649207-D893-4830-9ECC-1886F09B577F}" type="presOf" srcId="{1C78E00E-70E1-4167-807A-0B4C5BDE5A93}" destId="{3EF4711C-E726-446A-94E0-431F15B1D11F}" srcOrd="0" destOrd="0" presId="urn:microsoft.com/office/officeart/2005/8/layout/hList7"/>
    <dgm:cxn modelId="{422A0F0B-FA4B-482F-AC9F-E41B8E190642}" type="presOf" srcId="{CBC5F445-62D8-42AE-ACF5-BC51A1E875D0}" destId="{8FBB5814-50B3-48FD-AED7-CCAD076BC7F0}" srcOrd="1" destOrd="0" presId="urn:microsoft.com/office/officeart/2005/8/layout/hList7"/>
    <dgm:cxn modelId="{92666B17-C3D5-480C-A988-E202C87B427C}" type="presOf" srcId="{CBC5F445-62D8-42AE-ACF5-BC51A1E875D0}" destId="{8CA3FDA2-51AA-4601-9651-7A15D0EA264F}" srcOrd="0" destOrd="0" presId="urn:microsoft.com/office/officeart/2005/8/layout/hList7"/>
    <dgm:cxn modelId="{CCA7C96C-228D-4C94-B031-2313EE069987}" type="presOf" srcId="{1DDA63A0-3D79-441C-ABE7-BF81570EEAAA}" destId="{FFAE2A24-276C-42B8-81D1-7EA997AD6B79}" srcOrd="0" destOrd="0" presId="urn:microsoft.com/office/officeart/2005/8/layout/hList7"/>
    <dgm:cxn modelId="{17868379-71DD-4BB0-B08E-F28BFE8140EB}" type="presOf" srcId="{32073781-A4EA-4F02-AB55-B5C580B8CE3A}" destId="{A3EA9CF4-AEC7-4735-92A9-FAD0EA182D4E}" srcOrd="0" destOrd="0" presId="urn:microsoft.com/office/officeart/2005/8/layout/hList7"/>
    <dgm:cxn modelId="{DC01EA83-8194-44FF-A140-BE640B992D91}" type="presOf" srcId="{AA2769A7-2B9D-4FE1-A0B1-C737AC775CE3}" destId="{9A7E0C82-0CA1-4EC1-ABF6-7F1F134E3B61}" srcOrd="0" destOrd="0" presId="urn:microsoft.com/office/officeart/2005/8/layout/hList7"/>
    <dgm:cxn modelId="{3624938F-7001-4EA8-9D37-90AD58E80C15}" type="presOf" srcId="{E7D8E10A-6C55-491A-905E-A9DA0D60313F}" destId="{2ED034C8-FF31-4B06-8787-F0EB98C586D0}" srcOrd="0" destOrd="0" presId="urn:microsoft.com/office/officeart/2005/8/layout/hList7"/>
    <dgm:cxn modelId="{9A9888AF-3093-4E1D-8CE8-5A0A6D55DADF}" type="presOf" srcId="{8AC1C3B6-936B-4A1F-B755-37E267A848B5}" destId="{6CC692BD-55EA-4CA6-BFEE-C6C3C0B38524}" srcOrd="1" destOrd="0" presId="urn:microsoft.com/office/officeart/2005/8/layout/hList7"/>
    <dgm:cxn modelId="{2F63ADB6-D74A-4F8E-B1DF-969B5707EE2F}" type="presOf" srcId="{1C78E00E-70E1-4167-807A-0B4C5BDE5A93}" destId="{AB187D60-D205-4A77-A6DB-5ECDD41E0981}" srcOrd="1" destOrd="0" presId="urn:microsoft.com/office/officeart/2005/8/layout/hList7"/>
    <dgm:cxn modelId="{88D487D5-F2F6-4292-A256-42CC73AE269E}" srcId="{E7D8E10A-6C55-491A-905E-A9DA0D60313F}" destId="{8AC1C3B6-936B-4A1F-B755-37E267A848B5}" srcOrd="2" destOrd="0" parTransId="{AB4D7783-2D1B-4D21-BF00-9F84F3C491B7}" sibTransId="{32073781-A4EA-4F02-AB55-B5C580B8CE3A}"/>
    <dgm:cxn modelId="{BC0B89DA-D0E9-49D0-897F-B01C0C466B96}" type="presOf" srcId="{3B96F1E2-CC0D-4A19-B936-3FA2FF2649F6}" destId="{F176161C-99A7-43C3-92C4-C75D8D83E035}" srcOrd="0" destOrd="0" presId="urn:microsoft.com/office/officeart/2005/8/layout/hList7"/>
    <dgm:cxn modelId="{6F3B5DFB-5974-4864-BA4E-941B02F748B0}" type="presOf" srcId="{8AC1C3B6-936B-4A1F-B755-37E267A848B5}" destId="{3289F7F7-AC2D-4128-B64C-B2071DCC23AD}" srcOrd="0" destOrd="0" presId="urn:microsoft.com/office/officeart/2005/8/layout/hList7"/>
    <dgm:cxn modelId="{14E055FF-7788-4419-B1F9-BE6773247582}" type="presOf" srcId="{3B96F1E2-CC0D-4A19-B936-3FA2FF2649F6}" destId="{BAC408E2-C26E-425B-89AF-8178AEF4D2D7}" srcOrd="1" destOrd="0" presId="urn:microsoft.com/office/officeart/2005/8/layout/hList7"/>
    <dgm:cxn modelId="{401C8EFF-37DF-4047-920B-ECA70530D7E3}" type="presParOf" srcId="{2ED034C8-FF31-4B06-8787-F0EB98C586D0}" destId="{6CB12E38-A879-4269-B503-EFC73C4034FE}" srcOrd="0" destOrd="0" presId="urn:microsoft.com/office/officeart/2005/8/layout/hList7"/>
    <dgm:cxn modelId="{FB747B9C-9579-4ACA-95E7-406C4D82903C}" type="presParOf" srcId="{2ED034C8-FF31-4B06-8787-F0EB98C586D0}" destId="{C2CC0345-4464-4DC1-BA99-AD0C962A7058}" srcOrd="1" destOrd="0" presId="urn:microsoft.com/office/officeart/2005/8/layout/hList7"/>
    <dgm:cxn modelId="{4BC30240-66C9-479E-AA67-E3B311371991}" type="presParOf" srcId="{C2CC0345-4464-4DC1-BA99-AD0C962A7058}" destId="{73C91091-5811-4EE2-9CEA-D63E2A4269AC}" srcOrd="0" destOrd="0" presId="urn:microsoft.com/office/officeart/2005/8/layout/hList7"/>
    <dgm:cxn modelId="{127427C9-401D-4117-BCDE-0FE5E6DD5E03}" type="presParOf" srcId="{73C91091-5811-4EE2-9CEA-D63E2A4269AC}" destId="{F176161C-99A7-43C3-92C4-C75D8D83E035}" srcOrd="0" destOrd="0" presId="urn:microsoft.com/office/officeart/2005/8/layout/hList7"/>
    <dgm:cxn modelId="{3B036595-63DF-42AA-80DB-756F0BD74521}" type="presParOf" srcId="{73C91091-5811-4EE2-9CEA-D63E2A4269AC}" destId="{BAC408E2-C26E-425B-89AF-8178AEF4D2D7}" srcOrd="1" destOrd="0" presId="urn:microsoft.com/office/officeart/2005/8/layout/hList7"/>
    <dgm:cxn modelId="{CBA2AD0B-1003-4F0F-B422-8C33B5946144}" type="presParOf" srcId="{73C91091-5811-4EE2-9CEA-D63E2A4269AC}" destId="{93D20817-A975-47C1-B777-8F117F0F2754}" srcOrd="2" destOrd="0" presId="urn:microsoft.com/office/officeart/2005/8/layout/hList7"/>
    <dgm:cxn modelId="{7056CB95-D69E-49B5-A9E8-5291F83DF42D}" type="presParOf" srcId="{73C91091-5811-4EE2-9CEA-D63E2A4269AC}" destId="{5A2709B4-9381-48E5-A707-F96026E758C1}" srcOrd="3" destOrd="0" presId="urn:microsoft.com/office/officeart/2005/8/layout/hList7"/>
    <dgm:cxn modelId="{EBE50790-6F4C-42DB-9713-3C2603725E1D}" type="presParOf" srcId="{C2CC0345-4464-4DC1-BA99-AD0C962A7058}" destId="{9A7E0C82-0CA1-4EC1-ABF6-7F1F134E3B61}" srcOrd="1" destOrd="0" presId="urn:microsoft.com/office/officeart/2005/8/layout/hList7"/>
    <dgm:cxn modelId="{A568DCB5-6E10-4118-AA42-7B5D5393D3F1}" type="presParOf" srcId="{C2CC0345-4464-4DC1-BA99-AD0C962A7058}" destId="{7C69F638-6EC9-4BB6-9590-72A70086E795}" srcOrd="2" destOrd="0" presId="urn:microsoft.com/office/officeart/2005/8/layout/hList7"/>
    <dgm:cxn modelId="{FDBAA9C4-F265-4B70-89B8-59DA4A34EBA3}" type="presParOf" srcId="{7C69F638-6EC9-4BB6-9590-72A70086E795}" destId="{8CA3FDA2-51AA-4601-9651-7A15D0EA264F}" srcOrd="0" destOrd="0" presId="urn:microsoft.com/office/officeart/2005/8/layout/hList7"/>
    <dgm:cxn modelId="{A9C9CA7A-C5A0-4A21-B1B6-C7FB694014FE}" type="presParOf" srcId="{7C69F638-6EC9-4BB6-9590-72A70086E795}" destId="{8FBB5814-50B3-48FD-AED7-CCAD076BC7F0}" srcOrd="1" destOrd="0" presId="urn:microsoft.com/office/officeart/2005/8/layout/hList7"/>
    <dgm:cxn modelId="{7783BE84-929A-486B-A740-CD71A2F564C7}" type="presParOf" srcId="{7C69F638-6EC9-4BB6-9590-72A70086E795}" destId="{06E4AC79-C787-4CE8-A02A-36EF35AEC4CF}" srcOrd="2" destOrd="0" presId="urn:microsoft.com/office/officeart/2005/8/layout/hList7"/>
    <dgm:cxn modelId="{F5E78BD4-22E5-407D-9F48-1B82E6528C37}" type="presParOf" srcId="{7C69F638-6EC9-4BB6-9590-72A70086E795}" destId="{0F59180E-FF6D-4540-AA18-55BB68B8FB79}" srcOrd="3" destOrd="0" presId="urn:microsoft.com/office/officeart/2005/8/layout/hList7"/>
    <dgm:cxn modelId="{51B15F1F-1823-42DC-A8E0-2200CB7DDF02}" type="presParOf" srcId="{C2CC0345-4464-4DC1-BA99-AD0C962A7058}" destId="{FFAE2A24-276C-42B8-81D1-7EA997AD6B79}" srcOrd="3" destOrd="0" presId="urn:microsoft.com/office/officeart/2005/8/layout/hList7"/>
    <dgm:cxn modelId="{0114F716-4166-49C1-ACEC-B990AB174A9E}" type="presParOf" srcId="{C2CC0345-4464-4DC1-BA99-AD0C962A7058}" destId="{2280BE18-A67B-4D6D-8B9F-892123F72E0F}" srcOrd="4" destOrd="0" presId="urn:microsoft.com/office/officeart/2005/8/layout/hList7"/>
    <dgm:cxn modelId="{2E8238F1-B9B5-4A4F-B923-227901B9C3CF}" type="presParOf" srcId="{2280BE18-A67B-4D6D-8B9F-892123F72E0F}" destId="{3289F7F7-AC2D-4128-B64C-B2071DCC23AD}" srcOrd="0" destOrd="0" presId="urn:microsoft.com/office/officeart/2005/8/layout/hList7"/>
    <dgm:cxn modelId="{7B32E33A-CC51-4AF5-B485-B4EBB71BE768}" type="presParOf" srcId="{2280BE18-A67B-4D6D-8B9F-892123F72E0F}" destId="{6CC692BD-55EA-4CA6-BFEE-C6C3C0B38524}" srcOrd="1" destOrd="0" presId="urn:microsoft.com/office/officeart/2005/8/layout/hList7"/>
    <dgm:cxn modelId="{E030B847-79E4-43DC-BDA0-65FCB31B7850}" type="presParOf" srcId="{2280BE18-A67B-4D6D-8B9F-892123F72E0F}" destId="{4B713C0B-5576-498F-8C67-4707F55F4A71}" srcOrd="2" destOrd="0" presId="urn:microsoft.com/office/officeart/2005/8/layout/hList7"/>
    <dgm:cxn modelId="{04B91245-C513-4758-BA5B-DC7C49075F9E}" type="presParOf" srcId="{2280BE18-A67B-4D6D-8B9F-892123F72E0F}" destId="{A2DB110F-C277-4754-A10E-D58890E31514}" srcOrd="3" destOrd="0" presId="urn:microsoft.com/office/officeart/2005/8/layout/hList7"/>
    <dgm:cxn modelId="{2EB9BA04-8EE9-4A22-AF88-62AFFE4EBDEF}" type="presParOf" srcId="{C2CC0345-4464-4DC1-BA99-AD0C962A7058}" destId="{A3EA9CF4-AEC7-4735-92A9-FAD0EA182D4E}" srcOrd="5" destOrd="0" presId="urn:microsoft.com/office/officeart/2005/8/layout/hList7"/>
    <dgm:cxn modelId="{536BB1DE-2ED6-45B6-AAAC-DB73119483EA}" type="presParOf" srcId="{C2CC0345-4464-4DC1-BA99-AD0C962A7058}" destId="{342D5E62-5D2B-4A25-AA72-178AAB5860A6}" srcOrd="6" destOrd="0" presId="urn:microsoft.com/office/officeart/2005/8/layout/hList7"/>
    <dgm:cxn modelId="{3F75E8E9-5174-44E3-B655-B94E50EE9375}" type="presParOf" srcId="{342D5E62-5D2B-4A25-AA72-178AAB5860A6}" destId="{3EF4711C-E726-446A-94E0-431F15B1D11F}" srcOrd="0" destOrd="0" presId="urn:microsoft.com/office/officeart/2005/8/layout/hList7"/>
    <dgm:cxn modelId="{B4A12545-3F10-4FAE-A9A8-1F223A4E875D}" type="presParOf" srcId="{342D5E62-5D2B-4A25-AA72-178AAB5860A6}" destId="{AB187D60-D205-4A77-A6DB-5ECDD41E0981}" srcOrd="1" destOrd="0" presId="urn:microsoft.com/office/officeart/2005/8/layout/hList7"/>
    <dgm:cxn modelId="{E8B1E3E9-9414-4C4B-B846-A3DF3B6F24D5}" type="presParOf" srcId="{342D5E62-5D2B-4A25-AA72-178AAB5860A6}" destId="{09476AD7-2B1C-4496-90D9-9C2FCFFEB3A9}" srcOrd="2" destOrd="0" presId="urn:microsoft.com/office/officeart/2005/8/layout/hList7"/>
    <dgm:cxn modelId="{B06C1CF7-B53D-4068-8D9E-BC0F069625F0}" type="presParOf" srcId="{342D5E62-5D2B-4A25-AA72-178AAB5860A6}" destId="{5E191FB9-FEBA-432B-8928-E597438EED3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859F56E-3B05-430F-889A-C11E12CE65E9}" type="doc">
      <dgm:prSet loTypeId="urn:microsoft.com/office/officeart/2005/8/layout/hList1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5B9D4875-E8C2-41F5-9ED8-07299D1F6FBA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Cell &amp; Developmental Biology</a:t>
          </a:r>
        </a:p>
      </dgm:t>
    </dgm:pt>
    <dgm:pt modelId="{146510EA-3A36-4799-A38E-B2246264DBA8}" type="parTrans" cxnId="{5AE541A1-B229-4719-A0DB-F96177ADDE16}">
      <dgm:prSet/>
      <dgm:spPr/>
      <dgm:t>
        <a:bodyPr/>
        <a:lstStyle/>
        <a:p>
          <a:endParaRPr lang="en-US"/>
        </a:p>
      </dgm:t>
    </dgm:pt>
    <dgm:pt modelId="{900C991A-1878-4FDE-BBC1-46F60168E75B}" type="sibTrans" cxnId="{5AE541A1-B229-4719-A0DB-F96177ADDE16}">
      <dgm:prSet/>
      <dgm:spPr/>
      <dgm:t>
        <a:bodyPr/>
        <a:lstStyle/>
        <a:p>
          <a:endParaRPr lang="en-US"/>
        </a:p>
      </dgm:t>
    </dgm:pt>
    <dgm:pt modelId="{E9A15756-023B-4B3B-8F14-A8D3A9C22799}">
      <dgm:prSet phldrT="[Text]" custT="1"/>
      <dgm:spPr/>
      <dgm:t>
        <a:bodyPr/>
        <a:lstStyle/>
        <a:p>
          <a:r>
            <a:rPr lang="en-US" sz="1100" dirty="0">
              <a:latin typeface="Calibri" panose="020F0502020204030204" pitchFamily="34" charset="0"/>
              <a:cs typeface="Calibri" panose="020F0502020204030204" pitchFamily="34" charset="0"/>
            </a:rPr>
            <a:t>MCB 5217</a:t>
          </a:r>
        </a:p>
      </dgm:t>
    </dgm:pt>
    <dgm:pt modelId="{B066364B-F508-4930-8C9A-5202FB259213}" type="parTrans" cxnId="{2CDE7D31-E3F5-42E5-978A-7B1561E1B813}">
      <dgm:prSet/>
      <dgm:spPr/>
      <dgm:t>
        <a:bodyPr/>
        <a:lstStyle/>
        <a:p>
          <a:endParaRPr lang="en-US"/>
        </a:p>
      </dgm:t>
    </dgm:pt>
    <dgm:pt modelId="{2951397C-EAA5-4116-B466-476D8E99356C}" type="sibTrans" cxnId="{2CDE7D31-E3F5-42E5-978A-7B1561E1B813}">
      <dgm:prSet/>
      <dgm:spPr/>
      <dgm:t>
        <a:bodyPr/>
        <a:lstStyle/>
        <a:p>
          <a:endParaRPr lang="en-US"/>
        </a:p>
      </dgm:t>
    </dgm:pt>
    <dgm:pt modelId="{734F7991-A859-42C3-8B8E-80A9EBA282EF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Genetics &amp; Genomics</a:t>
          </a:r>
        </a:p>
      </dgm:t>
    </dgm:pt>
    <dgm:pt modelId="{5212C9DE-4EBC-4233-BB82-0FEB5E644766}" type="parTrans" cxnId="{DE82CCF9-210F-4204-9DCE-494C562BE4DA}">
      <dgm:prSet/>
      <dgm:spPr/>
      <dgm:t>
        <a:bodyPr/>
        <a:lstStyle/>
        <a:p>
          <a:endParaRPr lang="en-US"/>
        </a:p>
      </dgm:t>
    </dgm:pt>
    <dgm:pt modelId="{E55E25A8-84EA-476A-BCB7-DA9E919169F6}" type="sibTrans" cxnId="{DE82CCF9-210F-4204-9DCE-494C562BE4DA}">
      <dgm:prSet/>
      <dgm:spPr/>
      <dgm:t>
        <a:bodyPr/>
        <a:lstStyle/>
        <a:p>
          <a:endParaRPr lang="en-US"/>
        </a:p>
      </dgm:t>
    </dgm:pt>
    <dgm:pt modelId="{55CAD937-F99E-40A4-B088-FC97CBBC5620}">
      <dgm:prSet phldrT="[Text]" custT="1"/>
      <dgm:spPr/>
      <dgm:t>
        <a:bodyPr/>
        <a:lstStyle/>
        <a:p>
          <a:r>
            <a:rPr lang="en-US" sz="1100" dirty="0"/>
            <a:t>MCB 5217 </a:t>
          </a:r>
          <a:r>
            <a:rPr lang="en-US" sz="1100" b="1" dirty="0"/>
            <a:t>OR</a:t>
          </a:r>
          <a:r>
            <a:rPr lang="en-US" sz="1100" dirty="0"/>
            <a:t> MCB 5452</a:t>
          </a:r>
        </a:p>
      </dgm:t>
    </dgm:pt>
    <dgm:pt modelId="{BD6CEB69-B74E-4ACE-8BA1-C97A69E80B8F}" type="parTrans" cxnId="{1B75AF72-A768-4FB5-828D-DB6E20E0B7E9}">
      <dgm:prSet/>
      <dgm:spPr/>
      <dgm:t>
        <a:bodyPr/>
        <a:lstStyle/>
        <a:p>
          <a:endParaRPr lang="en-US"/>
        </a:p>
      </dgm:t>
    </dgm:pt>
    <dgm:pt modelId="{A39B2F42-31D6-404C-B4B1-AC913088073B}" type="sibTrans" cxnId="{1B75AF72-A768-4FB5-828D-DB6E20E0B7E9}">
      <dgm:prSet/>
      <dgm:spPr/>
      <dgm:t>
        <a:bodyPr/>
        <a:lstStyle/>
        <a:p>
          <a:endParaRPr lang="en-US"/>
        </a:p>
      </dgm:t>
    </dgm:pt>
    <dgm:pt modelId="{B8A4655A-FF0E-40CF-B436-BB0947C10A44}">
      <dgm:prSet phldrT="[Text]"/>
      <dgm:spPr/>
      <dgm:t>
        <a:bodyPr/>
        <a:lstStyle/>
        <a:p>
          <a:r>
            <a:rPr lang="en-US" b="1" dirty="0"/>
            <a:t>Structural Biology, Biochemistry and Biophysics (SB3)</a:t>
          </a:r>
          <a:endParaRPr lang="en-US" dirty="0"/>
        </a:p>
      </dgm:t>
    </dgm:pt>
    <dgm:pt modelId="{0905AAD9-0B15-4183-812D-C82BE12BC546}" type="parTrans" cxnId="{9022A5CE-3296-4794-BBC1-2316C3C07F4D}">
      <dgm:prSet/>
      <dgm:spPr/>
      <dgm:t>
        <a:bodyPr/>
        <a:lstStyle/>
        <a:p>
          <a:endParaRPr lang="en-US"/>
        </a:p>
      </dgm:t>
    </dgm:pt>
    <dgm:pt modelId="{D150DD8F-ECF8-4B36-8EC4-EC5CE64497D2}" type="sibTrans" cxnId="{9022A5CE-3296-4794-BBC1-2316C3C07F4D}">
      <dgm:prSet/>
      <dgm:spPr/>
      <dgm:t>
        <a:bodyPr/>
        <a:lstStyle/>
        <a:p>
          <a:endParaRPr lang="en-US"/>
        </a:p>
      </dgm:t>
    </dgm:pt>
    <dgm:pt modelId="{1935E41C-F344-41C5-832F-906F5E6FC6CC}">
      <dgm:prSet phldrT="[Text]" custT="1"/>
      <dgm:spPr/>
      <dgm:t>
        <a:bodyPr/>
        <a:lstStyle/>
        <a:p>
          <a:r>
            <a:rPr lang="en-US" sz="1100" dirty="0"/>
            <a:t>MCB 5012</a:t>
          </a:r>
        </a:p>
      </dgm:t>
    </dgm:pt>
    <dgm:pt modelId="{26B331CA-82F7-4822-8ABD-5F389F949838}" type="parTrans" cxnId="{0371D59D-F624-4429-89E2-2EA40BB60579}">
      <dgm:prSet/>
      <dgm:spPr/>
      <dgm:t>
        <a:bodyPr/>
        <a:lstStyle/>
        <a:p>
          <a:endParaRPr lang="en-US"/>
        </a:p>
      </dgm:t>
    </dgm:pt>
    <dgm:pt modelId="{06734E6A-73AB-4757-BAC6-80FF3AEB3778}" type="sibTrans" cxnId="{0371D59D-F624-4429-89E2-2EA40BB60579}">
      <dgm:prSet/>
      <dgm:spPr/>
      <dgm:t>
        <a:bodyPr/>
        <a:lstStyle/>
        <a:p>
          <a:endParaRPr lang="en-US"/>
        </a:p>
      </dgm:t>
    </dgm:pt>
    <dgm:pt modelId="{06507773-16F9-41FB-9CCC-5E787C1F125D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Microbiology</a:t>
          </a:r>
        </a:p>
      </dgm:t>
    </dgm:pt>
    <dgm:pt modelId="{1C56FAC3-6B3B-455F-A8CD-A6B18B44E6B1}" type="parTrans" cxnId="{C0F09C3D-AB84-4FA8-98CA-07A8A54004EC}">
      <dgm:prSet/>
      <dgm:spPr/>
      <dgm:t>
        <a:bodyPr/>
        <a:lstStyle/>
        <a:p>
          <a:endParaRPr lang="en-US"/>
        </a:p>
      </dgm:t>
    </dgm:pt>
    <dgm:pt modelId="{C93B2296-0BBF-44A3-8716-67C1AE02C691}" type="sibTrans" cxnId="{C0F09C3D-AB84-4FA8-98CA-07A8A54004EC}">
      <dgm:prSet/>
      <dgm:spPr/>
      <dgm:t>
        <a:bodyPr/>
        <a:lstStyle/>
        <a:p>
          <a:endParaRPr lang="en-US"/>
        </a:p>
      </dgm:t>
    </dgm:pt>
    <dgm:pt modelId="{F1653DF1-3558-4168-8F63-9CAF8EAEB305}">
      <dgm:prSet custT="1"/>
      <dgm:spPr/>
      <dgm:t>
        <a:bodyPr/>
        <a:lstStyle/>
        <a:p>
          <a: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  <a:t>MCB 5699</a:t>
          </a:r>
        </a:p>
      </dgm:t>
    </dgm:pt>
    <dgm:pt modelId="{A40FEB5C-9B8C-44C7-B986-82AF62250EAE}" type="parTrans" cxnId="{4EF28A97-7CCD-4BD6-8170-ACA4381F3F47}">
      <dgm:prSet/>
      <dgm:spPr/>
      <dgm:t>
        <a:bodyPr/>
        <a:lstStyle/>
        <a:p>
          <a:endParaRPr lang="en-US"/>
        </a:p>
      </dgm:t>
    </dgm:pt>
    <dgm:pt modelId="{76066F86-E8AB-4017-AF0E-790C4D71364B}" type="sibTrans" cxnId="{4EF28A97-7CCD-4BD6-8170-ACA4381F3F47}">
      <dgm:prSet/>
      <dgm:spPr/>
      <dgm:t>
        <a:bodyPr/>
        <a:lstStyle/>
        <a:p>
          <a:endParaRPr lang="en-US"/>
        </a:p>
      </dgm:t>
    </dgm:pt>
    <dgm:pt modelId="{F49758AB-836D-4473-894C-01B6EAAF9554}">
      <dgm:prSet phldrT="[Text]" custT="1"/>
      <dgm:spPr/>
      <dgm:t>
        <a:bodyPr/>
        <a:lstStyle/>
        <a:p>
          <a:r>
            <a:rPr lang="en-US" sz="1100" b="0" dirty="0">
              <a:latin typeface="Calibri" panose="020F0502020204030204" pitchFamily="34" charset="0"/>
              <a:cs typeface="Calibri" panose="020F0502020204030204" pitchFamily="34" charset="0"/>
            </a:rPr>
            <a:t>MCB 5250</a:t>
          </a:r>
          <a:endParaRPr lang="en-US" sz="11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642C1F2-0D5A-44A2-9A5D-BBDF969838E3}" type="parTrans" cxnId="{0E8BA334-749C-4F21-AED2-87DFD3D9D260}">
      <dgm:prSet/>
      <dgm:spPr/>
      <dgm:t>
        <a:bodyPr/>
        <a:lstStyle/>
        <a:p>
          <a:endParaRPr lang="en-US"/>
        </a:p>
      </dgm:t>
    </dgm:pt>
    <dgm:pt modelId="{D5B84EA9-B083-4A1E-A2A5-C2E5C79B9780}" type="sibTrans" cxnId="{0E8BA334-749C-4F21-AED2-87DFD3D9D260}">
      <dgm:prSet/>
      <dgm:spPr/>
      <dgm:t>
        <a:bodyPr/>
        <a:lstStyle/>
        <a:p>
          <a:endParaRPr lang="en-US"/>
        </a:p>
      </dgm:t>
    </dgm:pt>
    <dgm:pt modelId="{498AF6F4-F46B-4242-86F7-BEEA9A75E6B2}">
      <dgm:prSet custT="1"/>
      <dgm:spPr/>
      <dgm:t>
        <a:bodyPr/>
        <a:lstStyle/>
        <a:p>
          <a: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  <a:t>MCB 5621 </a:t>
          </a:r>
          <a:r>
            <a:rPr lang="en-US" sz="1200" b="1" dirty="0">
              <a:latin typeface="Calibri" panose="020F0502020204030204" pitchFamily="34" charset="0"/>
              <a:cs typeface="Calibri" panose="020F0502020204030204" pitchFamily="34" charset="0"/>
            </a:rPr>
            <a:t>OR </a:t>
          </a:r>
          <a:r>
            <a:rPr lang="en-US" sz="1200" b="0" dirty="0">
              <a:latin typeface="Calibri" panose="020F0502020204030204" pitchFamily="34" charset="0"/>
              <a:cs typeface="Calibri" panose="020F0502020204030204" pitchFamily="34" charset="0"/>
            </a:rPr>
            <a:t>MCB</a:t>
          </a:r>
          <a:r>
            <a:rPr lang="en-US" sz="12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  <a:t>5681</a:t>
          </a:r>
        </a:p>
      </dgm:t>
    </dgm:pt>
    <dgm:pt modelId="{87EF7332-E4D0-4F47-8769-35E3D9B2E76F}" type="parTrans" cxnId="{8A92A0A9-F8D3-426F-9CCC-1087F0CD75C6}">
      <dgm:prSet/>
      <dgm:spPr/>
      <dgm:t>
        <a:bodyPr/>
        <a:lstStyle/>
        <a:p>
          <a:endParaRPr lang="en-US"/>
        </a:p>
      </dgm:t>
    </dgm:pt>
    <dgm:pt modelId="{0D7700A1-B949-4140-B894-A3048441D3BC}" type="sibTrans" cxnId="{8A92A0A9-F8D3-426F-9CCC-1087F0CD75C6}">
      <dgm:prSet/>
      <dgm:spPr/>
      <dgm:t>
        <a:bodyPr/>
        <a:lstStyle/>
        <a:p>
          <a:endParaRPr lang="en-US"/>
        </a:p>
      </dgm:t>
    </dgm:pt>
    <dgm:pt modelId="{AF641F14-D521-4910-8E5B-0C5E7A316741}">
      <dgm:prSet phldrT="[Text]" custT="1"/>
      <dgm:spPr/>
      <dgm:t>
        <a:bodyPr/>
        <a:lstStyle/>
        <a:p>
          <a:r>
            <a:rPr lang="en-US" sz="1100" dirty="0"/>
            <a:t>MCB 5099-339</a:t>
          </a:r>
        </a:p>
      </dgm:t>
    </dgm:pt>
    <dgm:pt modelId="{F1FA51A4-811D-4A8E-886A-B768DD3BFDCB}" type="parTrans" cxnId="{AE3B9F31-E756-453E-81CD-0FBE37B3242B}">
      <dgm:prSet/>
      <dgm:spPr/>
      <dgm:t>
        <a:bodyPr/>
        <a:lstStyle/>
        <a:p>
          <a:endParaRPr lang="en-US"/>
        </a:p>
      </dgm:t>
    </dgm:pt>
    <dgm:pt modelId="{4993BDA6-6BF1-438E-9D06-A609B545CA3C}" type="sibTrans" cxnId="{AE3B9F31-E756-453E-81CD-0FBE37B3242B}">
      <dgm:prSet/>
      <dgm:spPr/>
      <dgm:t>
        <a:bodyPr/>
        <a:lstStyle/>
        <a:p>
          <a:endParaRPr lang="en-US"/>
        </a:p>
      </dgm:t>
    </dgm:pt>
    <dgm:pt modelId="{6F651460-3E5E-4708-B112-63E8136EDD1C}">
      <dgm:prSet phldrT="[Text]" custT="1"/>
      <dgm:spPr/>
      <dgm:t>
        <a:bodyPr/>
        <a:lstStyle/>
        <a:p>
          <a:r>
            <a:rPr lang="en-US" sz="1100" dirty="0"/>
            <a:t>MCB 5499</a:t>
          </a:r>
        </a:p>
      </dgm:t>
    </dgm:pt>
    <dgm:pt modelId="{75F558CC-5CDD-4CF7-B039-57E056BD5FBB}" type="parTrans" cxnId="{A13D2D6C-C95D-4C96-8AF6-ACD0C1CEBD96}">
      <dgm:prSet/>
      <dgm:spPr/>
      <dgm:t>
        <a:bodyPr/>
        <a:lstStyle/>
        <a:p>
          <a:endParaRPr lang="en-US"/>
        </a:p>
      </dgm:t>
    </dgm:pt>
    <dgm:pt modelId="{F7133A56-F160-4DF9-829B-2D7E7BACED3A}" type="sibTrans" cxnId="{A13D2D6C-C95D-4C96-8AF6-ACD0C1CEBD96}">
      <dgm:prSet/>
      <dgm:spPr/>
      <dgm:t>
        <a:bodyPr/>
        <a:lstStyle/>
        <a:p>
          <a:endParaRPr lang="en-US"/>
        </a:p>
      </dgm:t>
    </dgm:pt>
    <dgm:pt modelId="{75749B67-3AF4-4E1E-B178-6151725084A1}" type="pres">
      <dgm:prSet presAssocID="{9859F56E-3B05-430F-889A-C11E12CE65E9}" presName="Name0" presStyleCnt="0">
        <dgm:presLayoutVars>
          <dgm:dir/>
          <dgm:animLvl val="lvl"/>
          <dgm:resizeHandles val="exact"/>
        </dgm:presLayoutVars>
      </dgm:prSet>
      <dgm:spPr/>
    </dgm:pt>
    <dgm:pt modelId="{C14879EE-904C-4B74-BECA-D649F85EA665}" type="pres">
      <dgm:prSet presAssocID="{5B9D4875-E8C2-41F5-9ED8-07299D1F6FBA}" presName="composite" presStyleCnt="0"/>
      <dgm:spPr/>
    </dgm:pt>
    <dgm:pt modelId="{2DE8B233-0543-4FD5-8F7A-CCF674B69ED7}" type="pres">
      <dgm:prSet presAssocID="{5B9D4875-E8C2-41F5-9ED8-07299D1F6FBA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27208DC2-30D0-4236-B124-888EF5A98DD0}" type="pres">
      <dgm:prSet presAssocID="{5B9D4875-E8C2-41F5-9ED8-07299D1F6FBA}" presName="desTx" presStyleLbl="alignAccFollowNode1" presStyleIdx="0" presStyleCnt="4" custScaleY="100000">
        <dgm:presLayoutVars>
          <dgm:bulletEnabled val="1"/>
        </dgm:presLayoutVars>
      </dgm:prSet>
      <dgm:spPr/>
    </dgm:pt>
    <dgm:pt modelId="{79D3739F-EA6D-4ED3-A718-428C98FD91BC}" type="pres">
      <dgm:prSet presAssocID="{900C991A-1878-4FDE-BBC1-46F60168E75B}" presName="space" presStyleCnt="0"/>
      <dgm:spPr/>
    </dgm:pt>
    <dgm:pt modelId="{421C265C-5723-4E49-A9D0-5EF0EF1915B8}" type="pres">
      <dgm:prSet presAssocID="{734F7991-A859-42C3-8B8E-80A9EBA282EF}" presName="composite" presStyleCnt="0"/>
      <dgm:spPr/>
    </dgm:pt>
    <dgm:pt modelId="{FC3B0D26-7944-4F49-939E-6189CFC18FE0}" type="pres">
      <dgm:prSet presAssocID="{734F7991-A859-42C3-8B8E-80A9EBA282EF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9A35D97C-3734-436A-BE2A-0DF07AA21E23}" type="pres">
      <dgm:prSet presAssocID="{734F7991-A859-42C3-8B8E-80A9EBA282EF}" presName="desTx" presStyleLbl="alignAccFollowNode1" presStyleIdx="1" presStyleCnt="4">
        <dgm:presLayoutVars>
          <dgm:bulletEnabled val="1"/>
        </dgm:presLayoutVars>
      </dgm:prSet>
      <dgm:spPr/>
    </dgm:pt>
    <dgm:pt modelId="{34A0CBD2-5B32-4C0A-86CA-826A76556ADE}" type="pres">
      <dgm:prSet presAssocID="{E55E25A8-84EA-476A-BCB7-DA9E919169F6}" presName="space" presStyleCnt="0"/>
      <dgm:spPr/>
    </dgm:pt>
    <dgm:pt modelId="{33DB058F-23DA-4EA5-A358-2FA0DFDBA6DA}" type="pres">
      <dgm:prSet presAssocID="{06507773-16F9-41FB-9CCC-5E787C1F125D}" presName="composite" presStyleCnt="0"/>
      <dgm:spPr/>
    </dgm:pt>
    <dgm:pt modelId="{D2CF298B-48A5-4606-9B2F-9752960F45A0}" type="pres">
      <dgm:prSet presAssocID="{06507773-16F9-41FB-9CCC-5E787C1F125D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4064FFA0-4966-4306-A2C0-5543AB8FD865}" type="pres">
      <dgm:prSet presAssocID="{06507773-16F9-41FB-9CCC-5E787C1F125D}" presName="desTx" presStyleLbl="alignAccFollowNode1" presStyleIdx="2" presStyleCnt="4">
        <dgm:presLayoutVars>
          <dgm:bulletEnabled val="1"/>
        </dgm:presLayoutVars>
      </dgm:prSet>
      <dgm:spPr/>
    </dgm:pt>
    <dgm:pt modelId="{AF4FAA37-222A-4F3A-933B-BCF1E6721E1A}" type="pres">
      <dgm:prSet presAssocID="{C93B2296-0BBF-44A3-8716-67C1AE02C691}" presName="space" presStyleCnt="0"/>
      <dgm:spPr/>
    </dgm:pt>
    <dgm:pt modelId="{DFC3BB9D-EF0C-4843-A404-F41B1C752DDE}" type="pres">
      <dgm:prSet presAssocID="{B8A4655A-FF0E-40CF-B436-BB0947C10A44}" presName="composite" presStyleCnt="0"/>
      <dgm:spPr/>
    </dgm:pt>
    <dgm:pt modelId="{C2EE79ED-8F8D-4BB4-B771-2A0A22E93A2A}" type="pres">
      <dgm:prSet presAssocID="{B8A4655A-FF0E-40CF-B436-BB0947C10A44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785FD354-4E20-4EEA-BAF7-0CC5B730A449}" type="pres">
      <dgm:prSet presAssocID="{B8A4655A-FF0E-40CF-B436-BB0947C10A44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1ADD1812-D170-45A2-8226-E921478CE41D}" type="presOf" srcId="{6F651460-3E5E-4708-B112-63E8136EDD1C}" destId="{9A35D97C-3734-436A-BE2A-0DF07AA21E23}" srcOrd="0" destOrd="1" presId="urn:microsoft.com/office/officeart/2005/8/layout/hList1"/>
    <dgm:cxn modelId="{8609D616-8B96-4EB9-99AE-8036BCE4B940}" type="presOf" srcId="{55CAD937-F99E-40A4-B088-FC97CBBC5620}" destId="{9A35D97C-3734-436A-BE2A-0DF07AA21E23}" srcOrd="0" destOrd="0" presId="urn:microsoft.com/office/officeart/2005/8/layout/hList1"/>
    <dgm:cxn modelId="{A0B1CF1E-FF21-43A6-A0E9-BCE8AF65F8E6}" type="presOf" srcId="{B8A4655A-FF0E-40CF-B436-BB0947C10A44}" destId="{C2EE79ED-8F8D-4BB4-B771-2A0A22E93A2A}" srcOrd="0" destOrd="0" presId="urn:microsoft.com/office/officeart/2005/8/layout/hList1"/>
    <dgm:cxn modelId="{2CDE7D31-E3F5-42E5-978A-7B1561E1B813}" srcId="{5B9D4875-E8C2-41F5-9ED8-07299D1F6FBA}" destId="{E9A15756-023B-4B3B-8F14-A8D3A9C22799}" srcOrd="0" destOrd="0" parTransId="{B066364B-F508-4930-8C9A-5202FB259213}" sibTransId="{2951397C-EAA5-4116-B466-476D8E99356C}"/>
    <dgm:cxn modelId="{AE3B9F31-E756-453E-81CD-0FBE37B3242B}" srcId="{B8A4655A-FF0E-40CF-B436-BB0947C10A44}" destId="{AF641F14-D521-4910-8E5B-0C5E7A316741}" srcOrd="1" destOrd="0" parTransId="{F1FA51A4-811D-4A8E-886A-B768DD3BFDCB}" sibTransId="{4993BDA6-6BF1-438E-9D06-A609B545CA3C}"/>
    <dgm:cxn modelId="{0E8BA334-749C-4F21-AED2-87DFD3D9D260}" srcId="{5B9D4875-E8C2-41F5-9ED8-07299D1F6FBA}" destId="{F49758AB-836D-4473-894C-01B6EAAF9554}" srcOrd="1" destOrd="0" parTransId="{F642C1F2-0D5A-44A2-9A5D-BBDF969838E3}" sibTransId="{D5B84EA9-B083-4A1E-A2A5-C2E5C79B9780}"/>
    <dgm:cxn modelId="{EFA1FA3A-EFF5-4492-8CC5-60A7F0D6B52E}" type="presOf" srcId="{9859F56E-3B05-430F-889A-C11E12CE65E9}" destId="{75749B67-3AF4-4E1E-B178-6151725084A1}" srcOrd="0" destOrd="0" presId="urn:microsoft.com/office/officeart/2005/8/layout/hList1"/>
    <dgm:cxn modelId="{8A50483B-AA3A-4DE0-9ED6-1C3FBAFCB2A2}" type="presOf" srcId="{734F7991-A859-42C3-8B8E-80A9EBA282EF}" destId="{FC3B0D26-7944-4F49-939E-6189CFC18FE0}" srcOrd="0" destOrd="0" presId="urn:microsoft.com/office/officeart/2005/8/layout/hList1"/>
    <dgm:cxn modelId="{C0F09C3D-AB84-4FA8-98CA-07A8A54004EC}" srcId="{9859F56E-3B05-430F-889A-C11E12CE65E9}" destId="{06507773-16F9-41FB-9CCC-5E787C1F125D}" srcOrd="2" destOrd="0" parTransId="{1C56FAC3-6B3B-455F-A8CD-A6B18B44E6B1}" sibTransId="{C93B2296-0BBF-44A3-8716-67C1AE02C691}"/>
    <dgm:cxn modelId="{81065A62-5B65-498D-B99D-43291620A868}" type="presOf" srcId="{498AF6F4-F46B-4242-86F7-BEEA9A75E6B2}" destId="{4064FFA0-4966-4306-A2C0-5543AB8FD865}" srcOrd="0" destOrd="1" presId="urn:microsoft.com/office/officeart/2005/8/layout/hList1"/>
    <dgm:cxn modelId="{77F2646A-8A88-4DB2-BB62-8D6A94D457E6}" type="presOf" srcId="{F1653DF1-3558-4168-8F63-9CAF8EAEB305}" destId="{4064FFA0-4966-4306-A2C0-5543AB8FD865}" srcOrd="0" destOrd="0" presId="urn:microsoft.com/office/officeart/2005/8/layout/hList1"/>
    <dgm:cxn modelId="{A13D2D6C-C95D-4C96-8AF6-ACD0C1CEBD96}" srcId="{734F7991-A859-42C3-8B8E-80A9EBA282EF}" destId="{6F651460-3E5E-4708-B112-63E8136EDD1C}" srcOrd="1" destOrd="0" parTransId="{75F558CC-5CDD-4CF7-B039-57E056BD5FBB}" sibTransId="{F7133A56-F160-4DF9-829B-2D7E7BACED3A}"/>
    <dgm:cxn modelId="{1B75AF72-A768-4FB5-828D-DB6E20E0B7E9}" srcId="{734F7991-A859-42C3-8B8E-80A9EBA282EF}" destId="{55CAD937-F99E-40A4-B088-FC97CBBC5620}" srcOrd="0" destOrd="0" parTransId="{BD6CEB69-B74E-4ACE-8BA1-C97A69E80B8F}" sibTransId="{A39B2F42-31D6-404C-B4B1-AC913088073B}"/>
    <dgm:cxn modelId="{92A34880-A891-41E2-8F15-0530115FC8BF}" type="presOf" srcId="{06507773-16F9-41FB-9CCC-5E787C1F125D}" destId="{D2CF298B-48A5-4606-9B2F-9752960F45A0}" srcOrd="0" destOrd="0" presId="urn:microsoft.com/office/officeart/2005/8/layout/hList1"/>
    <dgm:cxn modelId="{5C9F4788-8CFC-4A9C-8FE1-69E652EC9590}" type="presOf" srcId="{1935E41C-F344-41C5-832F-906F5E6FC6CC}" destId="{785FD354-4E20-4EEA-BAF7-0CC5B730A449}" srcOrd="0" destOrd="0" presId="urn:microsoft.com/office/officeart/2005/8/layout/hList1"/>
    <dgm:cxn modelId="{4EF28A97-7CCD-4BD6-8170-ACA4381F3F47}" srcId="{06507773-16F9-41FB-9CCC-5E787C1F125D}" destId="{F1653DF1-3558-4168-8F63-9CAF8EAEB305}" srcOrd="0" destOrd="0" parTransId="{A40FEB5C-9B8C-44C7-B986-82AF62250EAE}" sibTransId="{76066F86-E8AB-4017-AF0E-790C4D71364B}"/>
    <dgm:cxn modelId="{0371D59D-F624-4429-89E2-2EA40BB60579}" srcId="{B8A4655A-FF0E-40CF-B436-BB0947C10A44}" destId="{1935E41C-F344-41C5-832F-906F5E6FC6CC}" srcOrd="0" destOrd="0" parTransId="{26B331CA-82F7-4822-8ABD-5F389F949838}" sibTransId="{06734E6A-73AB-4757-BAC6-80FF3AEB3778}"/>
    <dgm:cxn modelId="{3A4CF9A0-423E-4620-9955-F23EE1609C63}" type="presOf" srcId="{F49758AB-836D-4473-894C-01B6EAAF9554}" destId="{27208DC2-30D0-4236-B124-888EF5A98DD0}" srcOrd="0" destOrd="1" presId="urn:microsoft.com/office/officeart/2005/8/layout/hList1"/>
    <dgm:cxn modelId="{5AE541A1-B229-4719-A0DB-F96177ADDE16}" srcId="{9859F56E-3B05-430F-889A-C11E12CE65E9}" destId="{5B9D4875-E8C2-41F5-9ED8-07299D1F6FBA}" srcOrd="0" destOrd="0" parTransId="{146510EA-3A36-4799-A38E-B2246264DBA8}" sibTransId="{900C991A-1878-4FDE-BBC1-46F60168E75B}"/>
    <dgm:cxn modelId="{8A92A0A9-F8D3-426F-9CCC-1087F0CD75C6}" srcId="{06507773-16F9-41FB-9CCC-5E787C1F125D}" destId="{498AF6F4-F46B-4242-86F7-BEEA9A75E6B2}" srcOrd="1" destOrd="0" parTransId="{87EF7332-E4D0-4F47-8769-35E3D9B2E76F}" sibTransId="{0D7700A1-B949-4140-B894-A3048441D3BC}"/>
    <dgm:cxn modelId="{9022A5CE-3296-4794-BBC1-2316C3C07F4D}" srcId="{9859F56E-3B05-430F-889A-C11E12CE65E9}" destId="{B8A4655A-FF0E-40CF-B436-BB0947C10A44}" srcOrd="3" destOrd="0" parTransId="{0905AAD9-0B15-4183-812D-C82BE12BC546}" sibTransId="{D150DD8F-ECF8-4B36-8EC4-EC5CE64497D2}"/>
    <dgm:cxn modelId="{970E29D5-D545-4D89-AC24-C3365A973D20}" type="presOf" srcId="{E9A15756-023B-4B3B-8F14-A8D3A9C22799}" destId="{27208DC2-30D0-4236-B124-888EF5A98DD0}" srcOrd="0" destOrd="0" presId="urn:microsoft.com/office/officeart/2005/8/layout/hList1"/>
    <dgm:cxn modelId="{2F714EEA-9F1D-4ED9-9C25-4DB71D6F7ACC}" type="presOf" srcId="{5B9D4875-E8C2-41F5-9ED8-07299D1F6FBA}" destId="{2DE8B233-0543-4FD5-8F7A-CCF674B69ED7}" srcOrd="0" destOrd="0" presId="urn:microsoft.com/office/officeart/2005/8/layout/hList1"/>
    <dgm:cxn modelId="{A7DF31EE-2CB1-4671-8218-E83E34657ED1}" type="presOf" srcId="{AF641F14-D521-4910-8E5B-0C5E7A316741}" destId="{785FD354-4E20-4EEA-BAF7-0CC5B730A449}" srcOrd="0" destOrd="1" presId="urn:microsoft.com/office/officeart/2005/8/layout/hList1"/>
    <dgm:cxn modelId="{DE82CCF9-210F-4204-9DCE-494C562BE4DA}" srcId="{9859F56E-3B05-430F-889A-C11E12CE65E9}" destId="{734F7991-A859-42C3-8B8E-80A9EBA282EF}" srcOrd="1" destOrd="0" parTransId="{5212C9DE-4EBC-4233-BB82-0FEB5E644766}" sibTransId="{E55E25A8-84EA-476A-BCB7-DA9E919169F6}"/>
    <dgm:cxn modelId="{9434BFD8-F467-4FEC-A7CB-E8BF9C1D3D32}" type="presParOf" srcId="{75749B67-3AF4-4E1E-B178-6151725084A1}" destId="{C14879EE-904C-4B74-BECA-D649F85EA665}" srcOrd="0" destOrd="0" presId="urn:microsoft.com/office/officeart/2005/8/layout/hList1"/>
    <dgm:cxn modelId="{75E528B2-1D43-433B-A6D6-DB8612E48DD4}" type="presParOf" srcId="{C14879EE-904C-4B74-BECA-D649F85EA665}" destId="{2DE8B233-0543-4FD5-8F7A-CCF674B69ED7}" srcOrd="0" destOrd="0" presId="urn:microsoft.com/office/officeart/2005/8/layout/hList1"/>
    <dgm:cxn modelId="{FC6EEF0F-923B-4A9A-80B6-B8D7A120E4FD}" type="presParOf" srcId="{C14879EE-904C-4B74-BECA-D649F85EA665}" destId="{27208DC2-30D0-4236-B124-888EF5A98DD0}" srcOrd="1" destOrd="0" presId="urn:microsoft.com/office/officeart/2005/8/layout/hList1"/>
    <dgm:cxn modelId="{A9ADA83D-E1DA-492D-96D0-FE71C32A93AB}" type="presParOf" srcId="{75749B67-3AF4-4E1E-B178-6151725084A1}" destId="{79D3739F-EA6D-4ED3-A718-428C98FD91BC}" srcOrd="1" destOrd="0" presId="urn:microsoft.com/office/officeart/2005/8/layout/hList1"/>
    <dgm:cxn modelId="{015DC045-DEEC-45C2-A35B-CFE5E39797BF}" type="presParOf" srcId="{75749B67-3AF4-4E1E-B178-6151725084A1}" destId="{421C265C-5723-4E49-A9D0-5EF0EF1915B8}" srcOrd="2" destOrd="0" presId="urn:microsoft.com/office/officeart/2005/8/layout/hList1"/>
    <dgm:cxn modelId="{B2627959-9AE2-43D3-AD45-2E20F45C965D}" type="presParOf" srcId="{421C265C-5723-4E49-A9D0-5EF0EF1915B8}" destId="{FC3B0D26-7944-4F49-939E-6189CFC18FE0}" srcOrd="0" destOrd="0" presId="urn:microsoft.com/office/officeart/2005/8/layout/hList1"/>
    <dgm:cxn modelId="{F514F4D9-7C3E-4CD8-9B45-2C7632C25161}" type="presParOf" srcId="{421C265C-5723-4E49-A9D0-5EF0EF1915B8}" destId="{9A35D97C-3734-436A-BE2A-0DF07AA21E23}" srcOrd="1" destOrd="0" presId="urn:microsoft.com/office/officeart/2005/8/layout/hList1"/>
    <dgm:cxn modelId="{E1B34750-47F2-4970-813D-4A4BD7A8E44D}" type="presParOf" srcId="{75749B67-3AF4-4E1E-B178-6151725084A1}" destId="{34A0CBD2-5B32-4C0A-86CA-826A76556ADE}" srcOrd="3" destOrd="0" presId="urn:microsoft.com/office/officeart/2005/8/layout/hList1"/>
    <dgm:cxn modelId="{E9A2A2FC-E955-4C2A-A2B2-8E252B50F071}" type="presParOf" srcId="{75749B67-3AF4-4E1E-B178-6151725084A1}" destId="{33DB058F-23DA-4EA5-A358-2FA0DFDBA6DA}" srcOrd="4" destOrd="0" presId="urn:microsoft.com/office/officeart/2005/8/layout/hList1"/>
    <dgm:cxn modelId="{6C389C32-48C6-403A-9FEE-ACB65CAD1FC5}" type="presParOf" srcId="{33DB058F-23DA-4EA5-A358-2FA0DFDBA6DA}" destId="{D2CF298B-48A5-4606-9B2F-9752960F45A0}" srcOrd="0" destOrd="0" presId="urn:microsoft.com/office/officeart/2005/8/layout/hList1"/>
    <dgm:cxn modelId="{6D652C80-13D8-4918-9FC2-D58DC31B4A1B}" type="presParOf" srcId="{33DB058F-23DA-4EA5-A358-2FA0DFDBA6DA}" destId="{4064FFA0-4966-4306-A2C0-5543AB8FD865}" srcOrd="1" destOrd="0" presId="urn:microsoft.com/office/officeart/2005/8/layout/hList1"/>
    <dgm:cxn modelId="{C618ABE1-DC6B-433E-BA95-4CA0C90C2D07}" type="presParOf" srcId="{75749B67-3AF4-4E1E-B178-6151725084A1}" destId="{AF4FAA37-222A-4F3A-933B-BCF1E6721E1A}" srcOrd="5" destOrd="0" presId="urn:microsoft.com/office/officeart/2005/8/layout/hList1"/>
    <dgm:cxn modelId="{C86C7FF4-E319-4BED-BB12-340BE39DED71}" type="presParOf" srcId="{75749B67-3AF4-4E1E-B178-6151725084A1}" destId="{DFC3BB9D-EF0C-4843-A404-F41B1C752DDE}" srcOrd="6" destOrd="0" presId="urn:microsoft.com/office/officeart/2005/8/layout/hList1"/>
    <dgm:cxn modelId="{68F9EDC6-9C99-4D67-A119-F8AF483FADDD}" type="presParOf" srcId="{DFC3BB9D-EF0C-4843-A404-F41B1C752DDE}" destId="{C2EE79ED-8F8D-4BB4-B771-2A0A22E93A2A}" srcOrd="0" destOrd="0" presId="urn:microsoft.com/office/officeart/2005/8/layout/hList1"/>
    <dgm:cxn modelId="{5E9B0795-6762-4D34-AD24-8377B1C80F5A}" type="presParOf" srcId="{DFC3BB9D-EF0C-4843-A404-F41B1C752DDE}" destId="{785FD354-4E20-4EEA-BAF7-0CC5B730A44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C10F07E-5660-44F0-8267-8864CDB58686}" type="doc">
      <dgm:prSet loTypeId="urn:microsoft.com/office/officeart/2005/8/layout/hList9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C3E17EA7-7B4D-41AB-8938-F77F07DD3619}">
      <dgm:prSet phldrT="[Text]"/>
      <dgm:spPr/>
      <dgm:t>
        <a:bodyPr/>
        <a:lstStyle/>
        <a:p>
          <a:r>
            <a:rPr lang="en-US" dirty="0"/>
            <a:t>Plan A: Thesis Master’s</a:t>
          </a:r>
        </a:p>
      </dgm:t>
    </dgm:pt>
    <dgm:pt modelId="{23C9545F-9259-49FC-B8FD-9E31E8FCF254}" type="parTrans" cxnId="{00C8265F-C7D5-47E5-9075-3964485ABCA8}">
      <dgm:prSet/>
      <dgm:spPr/>
      <dgm:t>
        <a:bodyPr/>
        <a:lstStyle/>
        <a:p>
          <a:endParaRPr lang="en-US"/>
        </a:p>
      </dgm:t>
    </dgm:pt>
    <dgm:pt modelId="{39B9CF33-C4AD-4770-9377-D2372FB55AFC}" type="sibTrans" cxnId="{00C8265F-C7D5-47E5-9075-3964485ABCA8}">
      <dgm:prSet/>
      <dgm:spPr/>
      <dgm:t>
        <a:bodyPr/>
        <a:lstStyle/>
        <a:p>
          <a:endParaRPr lang="en-US"/>
        </a:p>
      </dgm:t>
    </dgm:pt>
    <dgm:pt modelId="{035CC860-01C6-4165-A3BA-C32F1FE9B47E}">
      <dgm:prSet phldrT="[Text]" custT="1"/>
      <dgm:spPr/>
      <dgm:t>
        <a:bodyPr/>
        <a:lstStyle/>
        <a:p>
          <a:pPr algn="ctr"/>
          <a:r>
            <a:rPr lang="en-US" sz="1400" b="1" dirty="0"/>
            <a:t>MCB 5884:</a:t>
          </a:r>
        </a:p>
        <a:p>
          <a:pPr algn="ctr"/>
          <a:r>
            <a:rPr lang="en-US" sz="1100" dirty="0"/>
            <a:t>MCB Research in Progress</a:t>
          </a:r>
        </a:p>
        <a:p>
          <a:pPr algn="ctr"/>
          <a:r>
            <a:rPr lang="en-US" sz="1100" b="1" dirty="0"/>
            <a:t>(Robinson – 1 Credit)</a:t>
          </a:r>
        </a:p>
      </dgm:t>
    </dgm:pt>
    <dgm:pt modelId="{6120F45F-C7C6-4E2A-B80D-39A99A906D6D}" type="parTrans" cxnId="{BC6B47D0-A4C6-40C0-87DB-1F9939DDA146}">
      <dgm:prSet/>
      <dgm:spPr/>
      <dgm:t>
        <a:bodyPr/>
        <a:lstStyle/>
        <a:p>
          <a:endParaRPr lang="en-US"/>
        </a:p>
      </dgm:t>
    </dgm:pt>
    <dgm:pt modelId="{0752B82A-4A79-47DD-8167-08F963575FC5}" type="sibTrans" cxnId="{BC6B47D0-A4C6-40C0-87DB-1F9939DDA146}">
      <dgm:prSet/>
      <dgm:spPr/>
      <dgm:t>
        <a:bodyPr/>
        <a:lstStyle/>
        <a:p>
          <a:endParaRPr lang="en-US"/>
        </a:p>
      </dgm:t>
    </dgm:pt>
    <dgm:pt modelId="{B5B35DCD-87EE-4121-8BA0-D4630CD941FC}">
      <dgm:prSet phldrT="[Text]"/>
      <dgm:spPr/>
      <dgm:t>
        <a:bodyPr/>
        <a:lstStyle/>
        <a:p>
          <a:r>
            <a:rPr lang="en-US" dirty="0"/>
            <a:t>Plan B: Non-thesis Master’s</a:t>
          </a:r>
        </a:p>
      </dgm:t>
    </dgm:pt>
    <dgm:pt modelId="{01044FEA-F905-4157-BEF3-2630D1682CC7}" type="parTrans" cxnId="{1055A5B2-A571-47A6-9F2F-8E7AFA12F3DD}">
      <dgm:prSet/>
      <dgm:spPr/>
      <dgm:t>
        <a:bodyPr/>
        <a:lstStyle/>
        <a:p>
          <a:endParaRPr lang="en-US"/>
        </a:p>
      </dgm:t>
    </dgm:pt>
    <dgm:pt modelId="{AAC4AFA3-BDF1-4995-A1CA-602B12981911}" type="sibTrans" cxnId="{1055A5B2-A571-47A6-9F2F-8E7AFA12F3DD}">
      <dgm:prSet/>
      <dgm:spPr/>
      <dgm:t>
        <a:bodyPr/>
        <a:lstStyle/>
        <a:p>
          <a:endParaRPr lang="en-US"/>
        </a:p>
      </dgm:t>
    </dgm:pt>
    <dgm:pt modelId="{0EB153C4-1B76-4A0D-9612-AC23E589CF0C}">
      <dgm:prSet phldrT="[Text]" custT="1"/>
      <dgm:spPr/>
      <dgm:t>
        <a:bodyPr/>
        <a:lstStyle/>
        <a:p>
          <a:pPr algn="ctr"/>
          <a:r>
            <a:rPr lang="en-US" sz="1400" b="1" dirty="0"/>
            <a:t>MCB 5884:</a:t>
          </a:r>
        </a:p>
        <a:p>
          <a:pPr algn="ctr"/>
          <a:r>
            <a:rPr lang="en-US" sz="1200" dirty="0"/>
            <a:t>MCB Research </a:t>
          </a:r>
          <a:r>
            <a:rPr lang="en-US" sz="1200"/>
            <a:t>in Progress</a:t>
          </a:r>
          <a:endParaRPr lang="en-US" sz="1200" dirty="0"/>
        </a:p>
        <a:p>
          <a:pPr algn="ctr"/>
          <a:r>
            <a:rPr lang="en-US" sz="1100" b="1" dirty="0"/>
            <a:t>(Robinson – 1 Credit)</a:t>
          </a:r>
        </a:p>
      </dgm:t>
    </dgm:pt>
    <dgm:pt modelId="{C0F0E7D9-5CDA-453B-8632-51DAC4167C2C}" type="parTrans" cxnId="{DF810728-7A4E-46F7-904F-300404715BEE}">
      <dgm:prSet/>
      <dgm:spPr/>
      <dgm:t>
        <a:bodyPr/>
        <a:lstStyle/>
        <a:p>
          <a:endParaRPr lang="en-US"/>
        </a:p>
      </dgm:t>
    </dgm:pt>
    <dgm:pt modelId="{7B3DF175-06A7-45ED-8DA8-19EBEB713951}" type="sibTrans" cxnId="{DF810728-7A4E-46F7-904F-300404715BEE}">
      <dgm:prSet/>
      <dgm:spPr/>
      <dgm:t>
        <a:bodyPr/>
        <a:lstStyle/>
        <a:p>
          <a:endParaRPr lang="en-US"/>
        </a:p>
      </dgm:t>
    </dgm:pt>
    <dgm:pt modelId="{857F6B12-B0FC-49A7-9FB2-7A834ADE3C51}">
      <dgm:prSet custT="1"/>
      <dgm:spPr/>
      <dgm:t>
        <a:bodyPr/>
        <a:lstStyle/>
        <a:p>
          <a:pPr algn="ctr"/>
          <a:r>
            <a:rPr lang="en-US" sz="1400" b="1" dirty="0"/>
            <a:t>MCB 6001:</a:t>
          </a:r>
        </a:p>
        <a:p>
          <a:pPr algn="ctr"/>
          <a:r>
            <a:rPr lang="en-US" sz="1200" dirty="0"/>
            <a:t>MCB Intro to MCB Research </a:t>
          </a:r>
        </a:p>
        <a:p>
          <a:pPr algn="ctr"/>
          <a:r>
            <a:rPr lang="en-US" sz="1100" b="1" dirty="0"/>
            <a:t>(Robinson – 3 Credits)</a:t>
          </a:r>
        </a:p>
      </dgm:t>
    </dgm:pt>
    <dgm:pt modelId="{6802121A-2381-446F-B171-7FF55D20E7F0}" type="parTrans" cxnId="{5BED534C-33A6-4B1D-BB4F-25606F85C030}">
      <dgm:prSet/>
      <dgm:spPr/>
      <dgm:t>
        <a:bodyPr/>
        <a:lstStyle/>
        <a:p>
          <a:endParaRPr lang="en-US"/>
        </a:p>
      </dgm:t>
    </dgm:pt>
    <dgm:pt modelId="{1FC128FC-A556-4D75-B7CB-7920AC13167C}" type="sibTrans" cxnId="{5BED534C-33A6-4B1D-BB4F-25606F85C030}">
      <dgm:prSet/>
      <dgm:spPr/>
      <dgm:t>
        <a:bodyPr/>
        <a:lstStyle/>
        <a:p>
          <a:endParaRPr lang="en-US"/>
        </a:p>
      </dgm:t>
    </dgm:pt>
    <dgm:pt modelId="{98134A48-D893-4037-A7C8-0C257E3A15A0}">
      <dgm:prSet custT="1"/>
      <dgm:spPr/>
      <dgm:t>
        <a:bodyPr/>
        <a:lstStyle/>
        <a:p>
          <a:pPr algn="ctr"/>
          <a:r>
            <a:rPr lang="en-US" sz="1200" b="1" dirty="0"/>
            <a:t>Both Plan A &amp; Plan B may add additional courses outlined below as discussed with Advisor</a:t>
          </a:r>
        </a:p>
      </dgm:t>
    </dgm:pt>
    <dgm:pt modelId="{2BA4CA38-2F8A-4D01-87B5-3EF4DD04FC86}" type="parTrans" cxnId="{F891DF5C-DE93-483F-835E-9CB58C9E1AF7}">
      <dgm:prSet/>
      <dgm:spPr/>
      <dgm:t>
        <a:bodyPr/>
        <a:lstStyle/>
        <a:p>
          <a:endParaRPr lang="en-US"/>
        </a:p>
      </dgm:t>
    </dgm:pt>
    <dgm:pt modelId="{60D3EA2B-B77E-46C2-A5EA-971F39237F80}" type="sibTrans" cxnId="{F891DF5C-DE93-483F-835E-9CB58C9E1AF7}">
      <dgm:prSet/>
      <dgm:spPr/>
      <dgm:t>
        <a:bodyPr/>
        <a:lstStyle/>
        <a:p>
          <a:endParaRPr lang="en-US"/>
        </a:p>
      </dgm:t>
    </dgm:pt>
    <dgm:pt modelId="{E65964DA-1931-4715-8AA2-2132F2C3238A}">
      <dgm:prSet custT="1"/>
      <dgm:spPr/>
      <dgm:t>
        <a:bodyPr/>
        <a:lstStyle/>
        <a:p>
          <a:pPr algn="ctr"/>
          <a:r>
            <a:rPr lang="en-US" sz="1400" b="1" dirty="0"/>
            <a:t>MCB 6002</a:t>
          </a:r>
          <a:r>
            <a:rPr lang="en-US" sz="1200" b="1" dirty="0"/>
            <a:t>:</a:t>
          </a:r>
        </a:p>
        <a:p>
          <a:pPr algn="ctr"/>
          <a:r>
            <a:rPr lang="en-US" sz="1200" dirty="0"/>
            <a:t>Introduction to MCB Faculty Research</a:t>
          </a:r>
        </a:p>
        <a:p>
          <a:pPr algn="ctr"/>
          <a:r>
            <a:rPr lang="en-US" sz="1200" dirty="0"/>
            <a:t> </a:t>
          </a:r>
          <a:r>
            <a:rPr lang="en-US" sz="1200" b="1" dirty="0"/>
            <a:t>(Zhang – 1 Credits)</a:t>
          </a:r>
        </a:p>
      </dgm:t>
    </dgm:pt>
    <dgm:pt modelId="{C982A05D-E6F0-475A-9362-550E0F8829DB}" type="parTrans" cxnId="{D1B90579-0C6F-4492-A622-C3F1867FD4E2}">
      <dgm:prSet/>
      <dgm:spPr/>
      <dgm:t>
        <a:bodyPr/>
        <a:lstStyle/>
        <a:p>
          <a:endParaRPr lang="en-US"/>
        </a:p>
      </dgm:t>
    </dgm:pt>
    <dgm:pt modelId="{1AD60B62-A316-4463-A7F9-796E5C6C0F7D}" type="sibTrans" cxnId="{D1B90579-0C6F-4492-A622-C3F1867FD4E2}">
      <dgm:prSet/>
      <dgm:spPr/>
      <dgm:t>
        <a:bodyPr/>
        <a:lstStyle/>
        <a:p>
          <a:endParaRPr lang="en-US"/>
        </a:p>
      </dgm:t>
    </dgm:pt>
    <dgm:pt modelId="{9C5AEF25-BED3-4794-A5E7-E5F93487B33C}" type="pres">
      <dgm:prSet presAssocID="{8C10F07E-5660-44F0-8267-8864CDB58686}" presName="list" presStyleCnt="0">
        <dgm:presLayoutVars>
          <dgm:dir/>
          <dgm:animLvl val="lvl"/>
        </dgm:presLayoutVars>
      </dgm:prSet>
      <dgm:spPr/>
    </dgm:pt>
    <dgm:pt modelId="{7B852EFF-1249-4A47-B4CB-4A7D4B1D2B6B}" type="pres">
      <dgm:prSet presAssocID="{C3E17EA7-7B4D-41AB-8938-F77F07DD3619}" presName="posSpace" presStyleCnt="0"/>
      <dgm:spPr/>
    </dgm:pt>
    <dgm:pt modelId="{CBF70BBB-95EE-4F59-9747-DA9D1A4636F7}" type="pres">
      <dgm:prSet presAssocID="{C3E17EA7-7B4D-41AB-8938-F77F07DD3619}" presName="vertFlow" presStyleCnt="0"/>
      <dgm:spPr/>
    </dgm:pt>
    <dgm:pt modelId="{031773C8-86FF-4E4B-85DF-61EC28A3FA3E}" type="pres">
      <dgm:prSet presAssocID="{C3E17EA7-7B4D-41AB-8938-F77F07DD3619}" presName="topSpace" presStyleCnt="0"/>
      <dgm:spPr/>
    </dgm:pt>
    <dgm:pt modelId="{F69215BC-4589-415A-952B-D9CD16936574}" type="pres">
      <dgm:prSet presAssocID="{C3E17EA7-7B4D-41AB-8938-F77F07DD3619}" presName="firstComp" presStyleCnt="0"/>
      <dgm:spPr/>
    </dgm:pt>
    <dgm:pt modelId="{BFD21AE5-FB2B-4F29-9FAF-C52328C804A8}" type="pres">
      <dgm:prSet presAssocID="{C3E17EA7-7B4D-41AB-8938-F77F07DD3619}" presName="firstChild" presStyleLbl="bgAccFollowNode1" presStyleIdx="0" presStyleCnt="5"/>
      <dgm:spPr/>
    </dgm:pt>
    <dgm:pt modelId="{B2240FE2-7D2A-4F45-872B-FDEDA5F1BB3B}" type="pres">
      <dgm:prSet presAssocID="{C3E17EA7-7B4D-41AB-8938-F77F07DD3619}" presName="firstChildTx" presStyleLbl="bgAccFollowNode1" presStyleIdx="0" presStyleCnt="5">
        <dgm:presLayoutVars>
          <dgm:bulletEnabled val="1"/>
        </dgm:presLayoutVars>
      </dgm:prSet>
      <dgm:spPr/>
    </dgm:pt>
    <dgm:pt modelId="{9ABAC1F4-1CC8-449E-BDB5-2F2C0D53625D}" type="pres">
      <dgm:prSet presAssocID="{857F6B12-B0FC-49A7-9FB2-7A834ADE3C51}" presName="comp" presStyleCnt="0"/>
      <dgm:spPr/>
    </dgm:pt>
    <dgm:pt modelId="{B3EAA254-DAFD-48F4-99C3-7F0ABB0BB6AC}" type="pres">
      <dgm:prSet presAssocID="{857F6B12-B0FC-49A7-9FB2-7A834ADE3C51}" presName="child" presStyleLbl="bgAccFollowNode1" presStyleIdx="1" presStyleCnt="5"/>
      <dgm:spPr/>
    </dgm:pt>
    <dgm:pt modelId="{A667B57B-89BE-4114-9596-D842E1766C06}" type="pres">
      <dgm:prSet presAssocID="{857F6B12-B0FC-49A7-9FB2-7A834ADE3C51}" presName="childTx" presStyleLbl="bgAccFollowNode1" presStyleIdx="1" presStyleCnt="5">
        <dgm:presLayoutVars>
          <dgm:bulletEnabled val="1"/>
        </dgm:presLayoutVars>
      </dgm:prSet>
      <dgm:spPr/>
    </dgm:pt>
    <dgm:pt modelId="{8E92AEAF-E094-4FF7-A2AA-9CA58CDD7E47}" type="pres">
      <dgm:prSet presAssocID="{E65964DA-1931-4715-8AA2-2132F2C3238A}" presName="comp" presStyleCnt="0"/>
      <dgm:spPr/>
    </dgm:pt>
    <dgm:pt modelId="{F4F01471-3914-4173-B8BF-F796CE22C1E8}" type="pres">
      <dgm:prSet presAssocID="{E65964DA-1931-4715-8AA2-2132F2C3238A}" presName="child" presStyleLbl="bgAccFollowNode1" presStyleIdx="2" presStyleCnt="5"/>
      <dgm:spPr/>
    </dgm:pt>
    <dgm:pt modelId="{36F7212E-A615-484A-B25D-ABB0E9C29B55}" type="pres">
      <dgm:prSet presAssocID="{E65964DA-1931-4715-8AA2-2132F2C3238A}" presName="childTx" presStyleLbl="bgAccFollowNode1" presStyleIdx="2" presStyleCnt="5">
        <dgm:presLayoutVars>
          <dgm:bulletEnabled val="1"/>
        </dgm:presLayoutVars>
      </dgm:prSet>
      <dgm:spPr/>
    </dgm:pt>
    <dgm:pt modelId="{47930982-B1D3-4433-B321-6C0486A78255}" type="pres">
      <dgm:prSet presAssocID="{C3E17EA7-7B4D-41AB-8938-F77F07DD3619}" presName="negSpace" presStyleCnt="0"/>
      <dgm:spPr/>
    </dgm:pt>
    <dgm:pt modelId="{4E3162BA-C54C-4656-B3AB-5A661F9ABBB6}" type="pres">
      <dgm:prSet presAssocID="{C3E17EA7-7B4D-41AB-8938-F77F07DD3619}" presName="circle" presStyleLbl="node1" presStyleIdx="0" presStyleCnt="2"/>
      <dgm:spPr/>
    </dgm:pt>
    <dgm:pt modelId="{9B228E13-C2CC-405F-A3E8-518F0F7B8A90}" type="pres">
      <dgm:prSet presAssocID="{39B9CF33-C4AD-4770-9377-D2372FB55AFC}" presName="transSpace" presStyleCnt="0"/>
      <dgm:spPr/>
    </dgm:pt>
    <dgm:pt modelId="{55B1911B-3494-4E17-9BC0-1D77AB0984BA}" type="pres">
      <dgm:prSet presAssocID="{B5B35DCD-87EE-4121-8BA0-D4630CD941FC}" presName="posSpace" presStyleCnt="0"/>
      <dgm:spPr/>
    </dgm:pt>
    <dgm:pt modelId="{C02AAC93-1919-4218-BE58-B83C6CE9BF87}" type="pres">
      <dgm:prSet presAssocID="{B5B35DCD-87EE-4121-8BA0-D4630CD941FC}" presName="vertFlow" presStyleCnt="0"/>
      <dgm:spPr/>
    </dgm:pt>
    <dgm:pt modelId="{772B6892-69A7-4AB4-8ED9-C445478D1A07}" type="pres">
      <dgm:prSet presAssocID="{B5B35DCD-87EE-4121-8BA0-D4630CD941FC}" presName="topSpace" presStyleCnt="0"/>
      <dgm:spPr/>
    </dgm:pt>
    <dgm:pt modelId="{1C128B57-2EDB-4FF9-9D36-0BDDA76812F9}" type="pres">
      <dgm:prSet presAssocID="{B5B35DCD-87EE-4121-8BA0-D4630CD941FC}" presName="firstComp" presStyleCnt="0"/>
      <dgm:spPr/>
    </dgm:pt>
    <dgm:pt modelId="{98D3B893-CA5E-4DD3-8128-D411515DAD20}" type="pres">
      <dgm:prSet presAssocID="{B5B35DCD-87EE-4121-8BA0-D4630CD941FC}" presName="firstChild" presStyleLbl="bgAccFollowNode1" presStyleIdx="3" presStyleCnt="5"/>
      <dgm:spPr/>
    </dgm:pt>
    <dgm:pt modelId="{4E879074-2D8C-4041-A1C9-7D3DB322B0C3}" type="pres">
      <dgm:prSet presAssocID="{B5B35DCD-87EE-4121-8BA0-D4630CD941FC}" presName="firstChildTx" presStyleLbl="bgAccFollowNode1" presStyleIdx="3" presStyleCnt="5">
        <dgm:presLayoutVars>
          <dgm:bulletEnabled val="1"/>
        </dgm:presLayoutVars>
      </dgm:prSet>
      <dgm:spPr/>
    </dgm:pt>
    <dgm:pt modelId="{01BAB827-88E5-4503-88EF-E5E524E59FB1}" type="pres">
      <dgm:prSet presAssocID="{98134A48-D893-4037-A7C8-0C257E3A15A0}" presName="comp" presStyleCnt="0"/>
      <dgm:spPr/>
    </dgm:pt>
    <dgm:pt modelId="{D0DF8D1A-F707-45DD-8296-9B243728369C}" type="pres">
      <dgm:prSet presAssocID="{98134A48-D893-4037-A7C8-0C257E3A15A0}" presName="child" presStyleLbl="bgAccFollowNode1" presStyleIdx="4" presStyleCnt="5"/>
      <dgm:spPr/>
    </dgm:pt>
    <dgm:pt modelId="{261DB63B-8366-496F-B138-E00B29B97FAF}" type="pres">
      <dgm:prSet presAssocID="{98134A48-D893-4037-A7C8-0C257E3A15A0}" presName="childTx" presStyleLbl="bgAccFollowNode1" presStyleIdx="4" presStyleCnt="5">
        <dgm:presLayoutVars>
          <dgm:bulletEnabled val="1"/>
        </dgm:presLayoutVars>
      </dgm:prSet>
      <dgm:spPr/>
    </dgm:pt>
    <dgm:pt modelId="{E8C9A3BC-31ED-4D24-AB27-E480DB06EBD9}" type="pres">
      <dgm:prSet presAssocID="{B5B35DCD-87EE-4121-8BA0-D4630CD941FC}" presName="negSpace" presStyleCnt="0"/>
      <dgm:spPr/>
    </dgm:pt>
    <dgm:pt modelId="{39BE5525-7F3B-4CF8-B1CB-EAD5AA85034F}" type="pres">
      <dgm:prSet presAssocID="{B5B35DCD-87EE-4121-8BA0-D4630CD941FC}" presName="circle" presStyleLbl="node1" presStyleIdx="1" presStyleCnt="2"/>
      <dgm:spPr/>
    </dgm:pt>
  </dgm:ptLst>
  <dgm:cxnLst>
    <dgm:cxn modelId="{DF810728-7A4E-46F7-904F-300404715BEE}" srcId="{B5B35DCD-87EE-4121-8BA0-D4630CD941FC}" destId="{0EB153C4-1B76-4A0D-9612-AC23E589CF0C}" srcOrd="0" destOrd="0" parTransId="{C0F0E7D9-5CDA-453B-8632-51DAC4167C2C}" sibTransId="{7B3DF175-06A7-45ED-8DA8-19EBEB713951}"/>
    <dgm:cxn modelId="{B7549F2C-2CCB-497A-8A94-79C9F4407659}" type="presOf" srcId="{857F6B12-B0FC-49A7-9FB2-7A834ADE3C51}" destId="{A667B57B-89BE-4114-9596-D842E1766C06}" srcOrd="1" destOrd="0" presId="urn:microsoft.com/office/officeart/2005/8/layout/hList9"/>
    <dgm:cxn modelId="{2FE7573B-53DA-45BD-B332-95F345F0D43F}" type="presOf" srcId="{0EB153C4-1B76-4A0D-9612-AC23E589CF0C}" destId="{4E879074-2D8C-4041-A1C9-7D3DB322B0C3}" srcOrd="1" destOrd="0" presId="urn:microsoft.com/office/officeart/2005/8/layout/hList9"/>
    <dgm:cxn modelId="{F891DF5C-DE93-483F-835E-9CB58C9E1AF7}" srcId="{B5B35DCD-87EE-4121-8BA0-D4630CD941FC}" destId="{98134A48-D893-4037-A7C8-0C257E3A15A0}" srcOrd="1" destOrd="0" parTransId="{2BA4CA38-2F8A-4D01-87B5-3EF4DD04FC86}" sibTransId="{60D3EA2B-B77E-46C2-A5EA-971F39237F80}"/>
    <dgm:cxn modelId="{00C8265F-C7D5-47E5-9075-3964485ABCA8}" srcId="{8C10F07E-5660-44F0-8267-8864CDB58686}" destId="{C3E17EA7-7B4D-41AB-8938-F77F07DD3619}" srcOrd="0" destOrd="0" parTransId="{23C9545F-9259-49FC-B8FD-9E31E8FCF254}" sibTransId="{39B9CF33-C4AD-4770-9377-D2372FB55AFC}"/>
    <dgm:cxn modelId="{6D22634A-B915-448E-AF3D-E499085C7901}" type="presOf" srcId="{857F6B12-B0FC-49A7-9FB2-7A834ADE3C51}" destId="{B3EAA254-DAFD-48F4-99C3-7F0ABB0BB6AC}" srcOrd="0" destOrd="0" presId="urn:microsoft.com/office/officeart/2005/8/layout/hList9"/>
    <dgm:cxn modelId="{5BED534C-33A6-4B1D-BB4F-25606F85C030}" srcId="{C3E17EA7-7B4D-41AB-8938-F77F07DD3619}" destId="{857F6B12-B0FC-49A7-9FB2-7A834ADE3C51}" srcOrd="1" destOrd="0" parTransId="{6802121A-2381-446F-B171-7FF55D20E7F0}" sibTransId="{1FC128FC-A556-4D75-B7CB-7920AC13167C}"/>
    <dgm:cxn modelId="{D1B90579-0C6F-4492-A622-C3F1867FD4E2}" srcId="{C3E17EA7-7B4D-41AB-8938-F77F07DD3619}" destId="{E65964DA-1931-4715-8AA2-2132F2C3238A}" srcOrd="2" destOrd="0" parTransId="{C982A05D-E6F0-475A-9362-550E0F8829DB}" sibTransId="{1AD60B62-A316-4463-A7F9-796E5C6C0F7D}"/>
    <dgm:cxn modelId="{1A7E415A-4591-4628-959F-EE1755E3B532}" type="presOf" srcId="{035CC860-01C6-4165-A3BA-C32F1FE9B47E}" destId="{B2240FE2-7D2A-4F45-872B-FDEDA5F1BB3B}" srcOrd="1" destOrd="0" presId="urn:microsoft.com/office/officeart/2005/8/layout/hList9"/>
    <dgm:cxn modelId="{252B618F-A11D-440A-824B-1AB909DCF677}" type="presOf" srcId="{035CC860-01C6-4165-A3BA-C32F1FE9B47E}" destId="{BFD21AE5-FB2B-4F29-9FAF-C52328C804A8}" srcOrd="0" destOrd="0" presId="urn:microsoft.com/office/officeart/2005/8/layout/hList9"/>
    <dgm:cxn modelId="{60250995-5A91-4C0B-BB3A-4DBB2609340C}" type="presOf" srcId="{C3E17EA7-7B4D-41AB-8938-F77F07DD3619}" destId="{4E3162BA-C54C-4656-B3AB-5A661F9ABBB6}" srcOrd="0" destOrd="0" presId="urn:microsoft.com/office/officeart/2005/8/layout/hList9"/>
    <dgm:cxn modelId="{1055A5B2-A571-47A6-9F2F-8E7AFA12F3DD}" srcId="{8C10F07E-5660-44F0-8267-8864CDB58686}" destId="{B5B35DCD-87EE-4121-8BA0-D4630CD941FC}" srcOrd="1" destOrd="0" parTransId="{01044FEA-F905-4157-BEF3-2630D1682CC7}" sibTransId="{AAC4AFA3-BDF1-4995-A1CA-602B12981911}"/>
    <dgm:cxn modelId="{66EF43CA-535F-4432-A6EF-69713141BF78}" type="presOf" srcId="{8C10F07E-5660-44F0-8267-8864CDB58686}" destId="{9C5AEF25-BED3-4794-A5E7-E5F93487B33C}" srcOrd="0" destOrd="0" presId="urn:microsoft.com/office/officeart/2005/8/layout/hList9"/>
    <dgm:cxn modelId="{BC6B47D0-A4C6-40C0-87DB-1F9939DDA146}" srcId="{C3E17EA7-7B4D-41AB-8938-F77F07DD3619}" destId="{035CC860-01C6-4165-A3BA-C32F1FE9B47E}" srcOrd="0" destOrd="0" parTransId="{6120F45F-C7C6-4E2A-B80D-39A99A906D6D}" sibTransId="{0752B82A-4A79-47DD-8167-08F963575FC5}"/>
    <dgm:cxn modelId="{675767D3-878B-48D6-AF4C-C53661AB13A5}" type="presOf" srcId="{98134A48-D893-4037-A7C8-0C257E3A15A0}" destId="{D0DF8D1A-F707-45DD-8296-9B243728369C}" srcOrd="0" destOrd="0" presId="urn:microsoft.com/office/officeart/2005/8/layout/hList9"/>
    <dgm:cxn modelId="{096577DA-07A6-4061-BC2C-1894FE774C7F}" type="presOf" srcId="{98134A48-D893-4037-A7C8-0C257E3A15A0}" destId="{261DB63B-8366-496F-B138-E00B29B97FAF}" srcOrd="1" destOrd="0" presId="urn:microsoft.com/office/officeart/2005/8/layout/hList9"/>
    <dgm:cxn modelId="{C7819DDA-C1AC-40C2-AD75-9F5378EE48B6}" type="presOf" srcId="{E65964DA-1931-4715-8AA2-2132F2C3238A}" destId="{36F7212E-A615-484A-B25D-ABB0E9C29B55}" srcOrd="1" destOrd="0" presId="urn:microsoft.com/office/officeart/2005/8/layout/hList9"/>
    <dgm:cxn modelId="{3EE715DC-FD28-46B9-9512-27A28CCDA26F}" type="presOf" srcId="{B5B35DCD-87EE-4121-8BA0-D4630CD941FC}" destId="{39BE5525-7F3B-4CF8-B1CB-EAD5AA85034F}" srcOrd="0" destOrd="0" presId="urn:microsoft.com/office/officeart/2005/8/layout/hList9"/>
    <dgm:cxn modelId="{F41659F2-C14E-4D29-913F-429D624E8E38}" type="presOf" srcId="{0EB153C4-1B76-4A0D-9612-AC23E589CF0C}" destId="{98D3B893-CA5E-4DD3-8128-D411515DAD20}" srcOrd="0" destOrd="0" presId="urn:microsoft.com/office/officeart/2005/8/layout/hList9"/>
    <dgm:cxn modelId="{9E8489FA-3ED2-42A1-BAB5-70267C66EBD4}" type="presOf" srcId="{E65964DA-1931-4715-8AA2-2132F2C3238A}" destId="{F4F01471-3914-4173-B8BF-F796CE22C1E8}" srcOrd="0" destOrd="0" presId="urn:microsoft.com/office/officeart/2005/8/layout/hList9"/>
    <dgm:cxn modelId="{97D91925-9379-4DA2-AA73-0B656CA04FDF}" type="presParOf" srcId="{9C5AEF25-BED3-4794-A5E7-E5F93487B33C}" destId="{7B852EFF-1249-4A47-B4CB-4A7D4B1D2B6B}" srcOrd="0" destOrd="0" presId="urn:microsoft.com/office/officeart/2005/8/layout/hList9"/>
    <dgm:cxn modelId="{9288B3D3-E88C-4E71-82A0-721F14F5D9F7}" type="presParOf" srcId="{9C5AEF25-BED3-4794-A5E7-E5F93487B33C}" destId="{CBF70BBB-95EE-4F59-9747-DA9D1A4636F7}" srcOrd="1" destOrd="0" presId="urn:microsoft.com/office/officeart/2005/8/layout/hList9"/>
    <dgm:cxn modelId="{4FFD6252-928C-4C58-B074-3C5F95B16E2F}" type="presParOf" srcId="{CBF70BBB-95EE-4F59-9747-DA9D1A4636F7}" destId="{031773C8-86FF-4E4B-85DF-61EC28A3FA3E}" srcOrd="0" destOrd="0" presId="urn:microsoft.com/office/officeart/2005/8/layout/hList9"/>
    <dgm:cxn modelId="{87EA7CBB-0A97-462C-A2C0-D35161E6851D}" type="presParOf" srcId="{CBF70BBB-95EE-4F59-9747-DA9D1A4636F7}" destId="{F69215BC-4589-415A-952B-D9CD16936574}" srcOrd="1" destOrd="0" presId="urn:microsoft.com/office/officeart/2005/8/layout/hList9"/>
    <dgm:cxn modelId="{8471DC3B-BA86-4CCF-951E-D91894300AD0}" type="presParOf" srcId="{F69215BC-4589-415A-952B-D9CD16936574}" destId="{BFD21AE5-FB2B-4F29-9FAF-C52328C804A8}" srcOrd="0" destOrd="0" presId="urn:microsoft.com/office/officeart/2005/8/layout/hList9"/>
    <dgm:cxn modelId="{9364A657-4F2C-410F-A0CB-25FE9C804DC4}" type="presParOf" srcId="{F69215BC-4589-415A-952B-D9CD16936574}" destId="{B2240FE2-7D2A-4F45-872B-FDEDA5F1BB3B}" srcOrd="1" destOrd="0" presId="urn:microsoft.com/office/officeart/2005/8/layout/hList9"/>
    <dgm:cxn modelId="{E7D5994B-5AE9-424A-A35B-2927E74BCB59}" type="presParOf" srcId="{CBF70BBB-95EE-4F59-9747-DA9D1A4636F7}" destId="{9ABAC1F4-1CC8-449E-BDB5-2F2C0D53625D}" srcOrd="2" destOrd="0" presId="urn:microsoft.com/office/officeart/2005/8/layout/hList9"/>
    <dgm:cxn modelId="{BBE42150-1868-4AA1-A4D6-7BBC0BF3DAAF}" type="presParOf" srcId="{9ABAC1F4-1CC8-449E-BDB5-2F2C0D53625D}" destId="{B3EAA254-DAFD-48F4-99C3-7F0ABB0BB6AC}" srcOrd="0" destOrd="0" presId="urn:microsoft.com/office/officeart/2005/8/layout/hList9"/>
    <dgm:cxn modelId="{E482A53F-4FD5-47A0-A0AF-7D83C33CAC40}" type="presParOf" srcId="{9ABAC1F4-1CC8-449E-BDB5-2F2C0D53625D}" destId="{A667B57B-89BE-4114-9596-D842E1766C06}" srcOrd="1" destOrd="0" presId="urn:microsoft.com/office/officeart/2005/8/layout/hList9"/>
    <dgm:cxn modelId="{DB5F043A-FE1A-4255-A07B-0F6071D5FA76}" type="presParOf" srcId="{CBF70BBB-95EE-4F59-9747-DA9D1A4636F7}" destId="{8E92AEAF-E094-4FF7-A2AA-9CA58CDD7E47}" srcOrd="3" destOrd="0" presId="urn:microsoft.com/office/officeart/2005/8/layout/hList9"/>
    <dgm:cxn modelId="{7FDEF0D0-A3DE-4A5A-9067-534C8C8B9D3D}" type="presParOf" srcId="{8E92AEAF-E094-4FF7-A2AA-9CA58CDD7E47}" destId="{F4F01471-3914-4173-B8BF-F796CE22C1E8}" srcOrd="0" destOrd="0" presId="urn:microsoft.com/office/officeart/2005/8/layout/hList9"/>
    <dgm:cxn modelId="{E46D2E10-48E3-41C4-87A4-D8B2704E66F6}" type="presParOf" srcId="{8E92AEAF-E094-4FF7-A2AA-9CA58CDD7E47}" destId="{36F7212E-A615-484A-B25D-ABB0E9C29B55}" srcOrd="1" destOrd="0" presId="urn:microsoft.com/office/officeart/2005/8/layout/hList9"/>
    <dgm:cxn modelId="{CD73DA14-F07F-4A3A-B2FE-2ABAC3178DF7}" type="presParOf" srcId="{9C5AEF25-BED3-4794-A5E7-E5F93487B33C}" destId="{47930982-B1D3-4433-B321-6C0486A78255}" srcOrd="2" destOrd="0" presId="urn:microsoft.com/office/officeart/2005/8/layout/hList9"/>
    <dgm:cxn modelId="{AA5FCB26-4FE8-42BD-8660-44FA9A44DAAB}" type="presParOf" srcId="{9C5AEF25-BED3-4794-A5E7-E5F93487B33C}" destId="{4E3162BA-C54C-4656-B3AB-5A661F9ABBB6}" srcOrd="3" destOrd="0" presId="urn:microsoft.com/office/officeart/2005/8/layout/hList9"/>
    <dgm:cxn modelId="{48675F66-34BD-4A0C-89EE-3C799BC34DC9}" type="presParOf" srcId="{9C5AEF25-BED3-4794-A5E7-E5F93487B33C}" destId="{9B228E13-C2CC-405F-A3E8-518F0F7B8A90}" srcOrd="4" destOrd="0" presId="urn:microsoft.com/office/officeart/2005/8/layout/hList9"/>
    <dgm:cxn modelId="{91FBCCCF-E0B5-4770-8290-22973FDA68CB}" type="presParOf" srcId="{9C5AEF25-BED3-4794-A5E7-E5F93487B33C}" destId="{55B1911B-3494-4E17-9BC0-1D77AB0984BA}" srcOrd="5" destOrd="0" presId="urn:microsoft.com/office/officeart/2005/8/layout/hList9"/>
    <dgm:cxn modelId="{39A921C9-3992-4406-B44E-E31648B330F6}" type="presParOf" srcId="{9C5AEF25-BED3-4794-A5E7-E5F93487B33C}" destId="{C02AAC93-1919-4218-BE58-B83C6CE9BF87}" srcOrd="6" destOrd="0" presId="urn:microsoft.com/office/officeart/2005/8/layout/hList9"/>
    <dgm:cxn modelId="{B69D920A-95B6-4BFA-9C2B-427EC6E63C4F}" type="presParOf" srcId="{C02AAC93-1919-4218-BE58-B83C6CE9BF87}" destId="{772B6892-69A7-4AB4-8ED9-C445478D1A07}" srcOrd="0" destOrd="0" presId="urn:microsoft.com/office/officeart/2005/8/layout/hList9"/>
    <dgm:cxn modelId="{8F68E5BE-BA0D-41DC-9160-D05A3311CC61}" type="presParOf" srcId="{C02AAC93-1919-4218-BE58-B83C6CE9BF87}" destId="{1C128B57-2EDB-4FF9-9D36-0BDDA76812F9}" srcOrd="1" destOrd="0" presId="urn:microsoft.com/office/officeart/2005/8/layout/hList9"/>
    <dgm:cxn modelId="{4A02AF19-6C76-4760-81CA-C8E766F5FBF0}" type="presParOf" srcId="{1C128B57-2EDB-4FF9-9D36-0BDDA76812F9}" destId="{98D3B893-CA5E-4DD3-8128-D411515DAD20}" srcOrd="0" destOrd="0" presId="urn:microsoft.com/office/officeart/2005/8/layout/hList9"/>
    <dgm:cxn modelId="{43668BE7-F4A8-482F-AA52-D52BC4CCD406}" type="presParOf" srcId="{1C128B57-2EDB-4FF9-9D36-0BDDA76812F9}" destId="{4E879074-2D8C-4041-A1C9-7D3DB322B0C3}" srcOrd="1" destOrd="0" presId="urn:microsoft.com/office/officeart/2005/8/layout/hList9"/>
    <dgm:cxn modelId="{341BD4EF-DCB2-425B-8408-9B31506342B1}" type="presParOf" srcId="{C02AAC93-1919-4218-BE58-B83C6CE9BF87}" destId="{01BAB827-88E5-4503-88EF-E5E524E59FB1}" srcOrd="2" destOrd="0" presId="urn:microsoft.com/office/officeart/2005/8/layout/hList9"/>
    <dgm:cxn modelId="{A44C99EB-A5A0-4114-8F26-0EABF6C18CBE}" type="presParOf" srcId="{01BAB827-88E5-4503-88EF-E5E524E59FB1}" destId="{D0DF8D1A-F707-45DD-8296-9B243728369C}" srcOrd="0" destOrd="0" presId="urn:microsoft.com/office/officeart/2005/8/layout/hList9"/>
    <dgm:cxn modelId="{21DD9F97-F6E1-4C89-BFFD-6CF4A900C992}" type="presParOf" srcId="{01BAB827-88E5-4503-88EF-E5E524E59FB1}" destId="{261DB63B-8366-496F-B138-E00B29B97FAF}" srcOrd="1" destOrd="0" presId="urn:microsoft.com/office/officeart/2005/8/layout/hList9"/>
    <dgm:cxn modelId="{4C58D0AC-A314-4934-9CC3-9397C6197E48}" type="presParOf" srcId="{9C5AEF25-BED3-4794-A5E7-E5F93487B33C}" destId="{E8C9A3BC-31ED-4D24-AB27-E480DB06EBD9}" srcOrd="7" destOrd="0" presId="urn:microsoft.com/office/officeart/2005/8/layout/hList9"/>
    <dgm:cxn modelId="{E401D80E-D326-49A5-89A7-8B5B8C85F3F0}" type="presParOf" srcId="{9C5AEF25-BED3-4794-A5E7-E5F93487B33C}" destId="{39BE5525-7F3B-4CF8-B1CB-EAD5AA85034F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5E4684-1C07-450B-9A11-465C735C1425}">
      <dsp:nvSpPr>
        <dsp:cNvPr id="0" name=""/>
        <dsp:cNvSpPr/>
      </dsp:nvSpPr>
      <dsp:spPr>
        <a:xfrm>
          <a:off x="0" y="1238781"/>
          <a:ext cx="1980143" cy="1980143"/>
        </a:xfrm>
        <a:prstGeom prst="ellipse">
          <a:avLst/>
        </a:prstGeom>
        <a:blipFill rotWithShape="1">
          <a:blip xmlns:r="http://schemas.openxmlformats.org/officeDocument/2006/relationships" r:embed="rId1">
            <a:alphaModFix/>
          </a:blip>
          <a:srcRect/>
          <a:stretch>
            <a:fillRect l="-37000" r="-37000"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C46624-DD67-4445-B6C1-00EC92D9614D}">
      <dsp:nvSpPr>
        <dsp:cNvPr id="0" name=""/>
        <dsp:cNvSpPr/>
      </dsp:nvSpPr>
      <dsp:spPr>
        <a:xfrm>
          <a:off x="2184392" y="1339954"/>
          <a:ext cx="1115495" cy="108350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Torrey Life Sciences (TLS)</a:t>
          </a:r>
        </a:p>
      </dsp:txBody>
      <dsp:txXfrm>
        <a:off x="2184392" y="1339954"/>
        <a:ext cx="1115495" cy="10835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E8FAA-FDF4-4F5C-9237-550E4ACE0CDE}">
      <dsp:nvSpPr>
        <dsp:cNvPr id="0" name=""/>
        <dsp:cNvSpPr/>
      </dsp:nvSpPr>
      <dsp:spPr>
        <a:xfrm>
          <a:off x="1385839" y="0"/>
          <a:ext cx="1967096" cy="1967096"/>
        </a:xfrm>
        <a:prstGeom prst="ellipse">
          <a:avLst/>
        </a:prstGeom>
        <a:blipFill rotWithShape="1">
          <a:blip xmlns:r="http://schemas.openxmlformats.org/officeDocument/2006/relationships" r:embed="rId1">
            <a:alphaModFix/>
          </a:blip>
          <a:srcRect/>
          <a:stretch>
            <a:fillRect l="-28000" r="-28000"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0B513D-D2E4-43BA-B2B4-F5AE77912593}">
      <dsp:nvSpPr>
        <dsp:cNvPr id="0" name=""/>
        <dsp:cNvSpPr/>
      </dsp:nvSpPr>
      <dsp:spPr>
        <a:xfrm>
          <a:off x="2329413" y="1957110"/>
          <a:ext cx="1317646" cy="1103463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Engineering and Science (ESB)</a:t>
          </a:r>
        </a:p>
      </dsp:txBody>
      <dsp:txXfrm>
        <a:off x="2329413" y="1957110"/>
        <a:ext cx="1317646" cy="11034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37650-43C8-42D1-BCF7-87F1518ED1C7}">
      <dsp:nvSpPr>
        <dsp:cNvPr id="0" name=""/>
        <dsp:cNvSpPr/>
      </dsp:nvSpPr>
      <dsp:spPr>
        <a:xfrm>
          <a:off x="2209347" y="20212"/>
          <a:ext cx="2105109" cy="2013859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t="-6000" b="-6000"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5E4CED-B17D-4446-B260-CB47CB7F048C}">
      <dsp:nvSpPr>
        <dsp:cNvPr id="0" name=""/>
        <dsp:cNvSpPr/>
      </dsp:nvSpPr>
      <dsp:spPr>
        <a:xfrm>
          <a:off x="1354346" y="1251867"/>
          <a:ext cx="1044540" cy="89145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GANT Science Complex</a:t>
          </a:r>
        </a:p>
      </dsp:txBody>
      <dsp:txXfrm>
        <a:off x="1354346" y="1251867"/>
        <a:ext cx="1044540" cy="8914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37650-43C8-42D1-BCF7-87F1518ED1C7}">
      <dsp:nvSpPr>
        <dsp:cNvPr id="0" name=""/>
        <dsp:cNvSpPr/>
      </dsp:nvSpPr>
      <dsp:spPr>
        <a:xfrm>
          <a:off x="2209347" y="708908"/>
          <a:ext cx="2105109" cy="201385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5E4CED-B17D-4446-B260-CB47CB7F048C}">
      <dsp:nvSpPr>
        <dsp:cNvPr id="0" name=""/>
        <dsp:cNvSpPr/>
      </dsp:nvSpPr>
      <dsp:spPr>
        <a:xfrm>
          <a:off x="1577620" y="2364096"/>
          <a:ext cx="1688409" cy="89145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Biology and Physics (BPB)</a:t>
          </a:r>
        </a:p>
      </dsp:txBody>
      <dsp:txXfrm>
        <a:off x="1577620" y="2364096"/>
        <a:ext cx="1688409" cy="89145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A20D7A-0DFC-4A19-8449-508D71A015CB}">
      <dsp:nvSpPr>
        <dsp:cNvPr id="0" name=""/>
        <dsp:cNvSpPr/>
      </dsp:nvSpPr>
      <dsp:spPr>
        <a:xfrm>
          <a:off x="1874" y="0"/>
          <a:ext cx="1965254" cy="203140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MCB 6000: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Rotations in MCB Laboratories</a:t>
          </a:r>
          <a:r>
            <a:rPr lang="en-US" sz="1800" b="1" kern="1200" dirty="0"/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(Graf - 3 Credits)</a:t>
          </a:r>
        </a:p>
      </dsp:txBody>
      <dsp:txXfrm>
        <a:off x="1874" y="812562"/>
        <a:ext cx="1965254" cy="812562"/>
      </dsp:txXfrm>
    </dsp:sp>
    <dsp:sp modelId="{60B590C5-50D2-4315-B13B-10E918C70D90}">
      <dsp:nvSpPr>
        <dsp:cNvPr id="0" name=""/>
        <dsp:cNvSpPr/>
      </dsp:nvSpPr>
      <dsp:spPr>
        <a:xfrm>
          <a:off x="681239" y="1711573"/>
          <a:ext cx="105026" cy="85896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876923-8FA0-4F1C-9345-D66CB268DCDA}">
      <dsp:nvSpPr>
        <dsp:cNvPr id="0" name=""/>
        <dsp:cNvSpPr/>
      </dsp:nvSpPr>
      <dsp:spPr>
        <a:xfrm>
          <a:off x="2026086" y="0"/>
          <a:ext cx="1965254" cy="2031405"/>
        </a:xfrm>
        <a:prstGeom prst="roundRect">
          <a:avLst>
            <a:gd name="adj" fmla="val 1000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MCB 6001: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 </a:t>
          </a:r>
          <a:r>
            <a:rPr lang="en-US" sz="1800" b="0" kern="1200" dirty="0"/>
            <a:t>MCB Intro to MCB Research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(Robinson- 3 Credits)</a:t>
          </a:r>
        </a:p>
      </dsp:txBody>
      <dsp:txXfrm>
        <a:off x="2026086" y="812562"/>
        <a:ext cx="1965254" cy="812562"/>
      </dsp:txXfrm>
    </dsp:sp>
    <dsp:sp modelId="{FF74F878-1F22-412D-B579-1A9F25106975}">
      <dsp:nvSpPr>
        <dsp:cNvPr id="0" name=""/>
        <dsp:cNvSpPr/>
      </dsp:nvSpPr>
      <dsp:spPr>
        <a:xfrm>
          <a:off x="5016745" y="1691807"/>
          <a:ext cx="103498" cy="98356"/>
        </a:xfrm>
        <a:prstGeom prst="ellipse">
          <a:avLst/>
        </a:prstGeom>
        <a:solidFill>
          <a:schemeClr val="accent5">
            <a:tint val="50000"/>
            <a:hueOff val="-2462990"/>
            <a:satOff val="-4332"/>
            <a:lumOff val="-5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B7CDB5-21E3-449D-B8AD-6ECA932C9972}">
      <dsp:nvSpPr>
        <dsp:cNvPr id="0" name=""/>
        <dsp:cNvSpPr/>
      </dsp:nvSpPr>
      <dsp:spPr>
        <a:xfrm>
          <a:off x="4050298" y="0"/>
          <a:ext cx="1965254" cy="2031405"/>
        </a:xfrm>
        <a:prstGeom prst="roundRect">
          <a:avLst>
            <a:gd name="adj" fmla="val 10000"/>
          </a:avLst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4050298" y="812562"/>
        <a:ext cx="1965254" cy="812562"/>
      </dsp:txXfrm>
    </dsp:sp>
    <dsp:sp modelId="{2088C915-99EB-47EC-BE7F-DE40F2229A21}">
      <dsp:nvSpPr>
        <dsp:cNvPr id="0" name=""/>
        <dsp:cNvSpPr/>
      </dsp:nvSpPr>
      <dsp:spPr>
        <a:xfrm flipH="1">
          <a:off x="5810649" y="1697662"/>
          <a:ext cx="123724" cy="178564"/>
        </a:xfrm>
        <a:prstGeom prst="ellipse">
          <a:avLst/>
        </a:prstGeom>
        <a:solidFill>
          <a:schemeClr val="accent5">
            <a:tint val="50000"/>
            <a:hueOff val="-4925980"/>
            <a:satOff val="-8665"/>
            <a:lumOff val="-11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5D9678-9501-4BCB-BC98-B4EA4653EA6A}">
      <dsp:nvSpPr>
        <dsp:cNvPr id="0" name=""/>
        <dsp:cNvSpPr/>
      </dsp:nvSpPr>
      <dsp:spPr>
        <a:xfrm>
          <a:off x="6076377" y="0"/>
          <a:ext cx="1965254" cy="2031405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MCB 5884: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Research in Progress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(Robinson - 1 Credit)</a:t>
          </a:r>
        </a:p>
      </dsp:txBody>
      <dsp:txXfrm>
        <a:off x="6076377" y="812562"/>
        <a:ext cx="1965254" cy="812562"/>
      </dsp:txXfrm>
    </dsp:sp>
    <dsp:sp modelId="{DF4933C6-3378-48A8-97D8-1AD374948B99}">
      <dsp:nvSpPr>
        <dsp:cNvPr id="0" name=""/>
        <dsp:cNvSpPr/>
      </dsp:nvSpPr>
      <dsp:spPr>
        <a:xfrm>
          <a:off x="6443830" y="1718838"/>
          <a:ext cx="179362" cy="119462"/>
        </a:xfrm>
        <a:prstGeom prst="ellipse">
          <a:avLst/>
        </a:prstGeom>
        <a:solidFill>
          <a:schemeClr val="accent5">
            <a:tint val="50000"/>
            <a:hueOff val="-7388970"/>
            <a:satOff val="-12997"/>
            <a:lumOff val="-16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D68050-1682-472D-9628-AB1F0D91D32E}">
      <dsp:nvSpPr>
        <dsp:cNvPr id="0" name=""/>
        <dsp:cNvSpPr/>
      </dsp:nvSpPr>
      <dsp:spPr>
        <a:xfrm>
          <a:off x="572061" y="1570262"/>
          <a:ext cx="6897517" cy="414434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76161C-99A7-43C3-92C4-C75D8D83E035}">
      <dsp:nvSpPr>
        <dsp:cNvPr id="0" name=""/>
        <dsp:cNvSpPr/>
      </dsp:nvSpPr>
      <dsp:spPr>
        <a:xfrm>
          <a:off x="1854" y="0"/>
          <a:ext cx="1944149" cy="205781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MCB 5801: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Scientific Writing and Project  Development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(Klassen -2 Credits)</a:t>
          </a:r>
        </a:p>
      </dsp:txBody>
      <dsp:txXfrm>
        <a:off x="1854" y="823127"/>
        <a:ext cx="1944149" cy="823127"/>
      </dsp:txXfrm>
    </dsp:sp>
    <dsp:sp modelId="{5A2709B4-9381-48E5-A707-F96026E758C1}">
      <dsp:nvSpPr>
        <dsp:cNvPr id="0" name=""/>
        <dsp:cNvSpPr/>
      </dsp:nvSpPr>
      <dsp:spPr>
        <a:xfrm>
          <a:off x="2223715" y="126816"/>
          <a:ext cx="142532" cy="135659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A3FDA2-51AA-4601-9651-7A15D0EA264F}">
      <dsp:nvSpPr>
        <dsp:cNvPr id="0" name=""/>
        <dsp:cNvSpPr/>
      </dsp:nvSpPr>
      <dsp:spPr>
        <a:xfrm>
          <a:off x="2004328" y="0"/>
          <a:ext cx="1944149" cy="2057819"/>
        </a:xfrm>
        <a:prstGeom prst="roundRect">
          <a:avLst>
            <a:gd name="adj" fmla="val 1000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MCB 5910: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Responsible Conduct in Research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(Daggett-1 Credit)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 </a:t>
          </a:r>
        </a:p>
      </dsp:txBody>
      <dsp:txXfrm>
        <a:off x="2004328" y="823127"/>
        <a:ext cx="1944149" cy="823127"/>
      </dsp:txXfrm>
    </dsp:sp>
    <dsp:sp modelId="{0F59180E-FF6D-4540-AA18-55BB68B8FB79}">
      <dsp:nvSpPr>
        <dsp:cNvPr id="0" name=""/>
        <dsp:cNvSpPr/>
      </dsp:nvSpPr>
      <dsp:spPr>
        <a:xfrm>
          <a:off x="1290840" y="1748901"/>
          <a:ext cx="134974" cy="135659"/>
        </a:xfrm>
        <a:prstGeom prst="ellipse">
          <a:avLst/>
        </a:prstGeom>
        <a:solidFill>
          <a:schemeClr val="accent5">
            <a:tint val="50000"/>
            <a:hueOff val="-2462990"/>
            <a:satOff val="-4332"/>
            <a:lumOff val="-5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89F7F7-AC2D-4128-B64C-B2071DCC23AD}">
      <dsp:nvSpPr>
        <dsp:cNvPr id="0" name=""/>
        <dsp:cNvSpPr/>
      </dsp:nvSpPr>
      <dsp:spPr>
        <a:xfrm>
          <a:off x="4006802" y="0"/>
          <a:ext cx="1944149" cy="2057819"/>
        </a:xfrm>
        <a:prstGeom prst="roundRect">
          <a:avLst>
            <a:gd name="adj" fmla="val 10000"/>
          </a:avLst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/>
        </a:p>
      </dsp:txBody>
      <dsp:txXfrm>
        <a:off x="4006802" y="823127"/>
        <a:ext cx="1944149" cy="823127"/>
      </dsp:txXfrm>
    </dsp:sp>
    <dsp:sp modelId="{A2DB110F-C277-4754-A10E-D58890E31514}">
      <dsp:nvSpPr>
        <dsp:cNvPr id="0" name=""/>
        <dsp:cNvSpPr/>
      </dsp:nvSpPr>
      <dsp:spPr>
        <a:xfrm>
          <a:off x="5827022" y="1750802"/>
          <a:ext cx="247006" cy="144890"/>
        </a:xfrm>
        <a:prstGeom prst="ellipse">
          <a:avLst/>
        </a:prstGeom>
        <a:solidFill>
          <a:schemeClr val="accent5">
            <a:tint val="50000"/>
            <a:hueOff val="-4925980"/>
            <a:satOff val="-8665"/>
            <a:lumOff val="-11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F4711C-E726-446A-94E0-431F15B1D11F}">
      <dsp:nvSpPr>
        <dsp:cNvPr id="0" name=""/>
        <dsp:cNvSpPr/>
      </dsp:nvSpPr>
      <dsp:spPr>
        <a:xfrm>
          <a:off x="6009275" y="0"/>
          <a:ext cx="1944149" cy="2057819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Discuss additional credits with your  1</a:t>
          </a:r>
          <a:r>
            <a:rPr lang="en-US" sz="1600" b="1" kern="1200" baseline="30000" dirty="0"/>
            <a:t>st</a:t>
          </a:r>
          <a:r>
            <a:rPr lang="en-US" sz="1600" b="1" kern="1200" dirty="0"/>
            <a:t> Year Advisor – Dr. Graf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/>
        </a:p>
      </dsp:txBody>
      <dsp:txXfrm>
        <a:off x="6009275" y="823127"/>
        <a:ext cx="1944149" cy="823127"/>
      </dsp:txXfrm>
    </dsp:sp>
    <dsp:sp modelId="{5E191FB9-FEBA-432B-8928-E597438EED38}">
      <dsp:nvSpPr>
        <dsp:cNvPr id="0" name=""/>
        <dsp:cNvSpPr/>
      </dsp:nvSpPr>
      <dsp:spPr>
        <a:xfrm>
          <a:off x="6485994" y="1749432"/>
          <a:ext cx="115177" cy="134597"/>
        </a:xfrm>
        <a:prstGeom prst="ellipse">
          <a:avLst/>
        </a:prstGeom>
        <a:solidFill>
          <a:schemeClr val="accent5">
            <a:tint val="50000"/>
            <a:hueOff val="-7388970"/>
            <a:satOff val="-12997"/>
            <a:lumOff val="-16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B12E38-A879-4269-B503-EFC73C4034FE}">
      <dsp:nvSpPr>
        <dsp:cNvPr id="0" name=""/>
        <dsp:cNvSpPr/>
      </dsp:nvSpPr>
      <dsp:spPr>
        <a:xfrm>
          <a:off x="540265" y="1610770"/>
          <a:ext cx="6874749" cy="411923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E8B233-0543-4FD5-8F7A-CCF674B69ED7}">
      <dsp:nvSpPr>
        <dsp:cNvPr id="0" name=""/>
        <dsp:cNvSpPr/>
      </dsp:nvSpPr>
      <dsp:spPr>
        <a:xfrm>
          <a:off x="2401" y="323576"/>
          <a:ext cx="1444082" cy="5552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Calibri" panose="020F0502020204030204" pitchFamily="34" charset="0"/>
              <a:cs typeface="Calibri" panose="020F0502020204030204" pitchFamily="34" charset="0"/>
            </a:rPr>
            <a:t>Cell &amp; Developmental Biology</a:t>
          </a:r>
        </a:p>
      </dsp:txBody>
      <dsp:txXfrm>
        <a:off x="2401" y="323576"/>
        <a:ext cx="1444082" cy="555217"/>
      </dsp:txXfrm>
    </dsp:sp>
    <dsp:sp modelId="{27208DC2-30D0-4236-B124-888EF5A98DD0}">
      <dsp:nvSpPr>
        <dsp:cNvPr id="0" name=""/>
        <dsp:cNvSpPr/>
      </dsp:nvSpPr>
      <dsp:spPr>
        <a:xfrm>
          <a:off x="2401" y="878793"/>
          <a:ext cx="1444082" cy="693541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latin typeface="Calibri" panose="020F0502020204030204" pitchFamily="34" charset="0"/>
              <a:cs typeface="Calibri" panose="020F0502020204030204" pitchFamily="34" charset="0"/>
            </a:rPr>
            <a:t>MCB 5217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kern="1200" dirty="0">
              <a:latin typeface="Calibri" panose="020F0502020204030204" pitchFamily="34" charset="0"/>
              <a:cs typeface="Calibri" panose="020F0502020204030204" pitchFamily="34" charset="0"/>
            </a:rPr>
            <a:t>MCB 5250</a:t>
          </a:r>
          <a:endParaRPr lang="en-US" sz="11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401" y="878793"/>
        <a:ext cx="1444082" cy="693541"/>
      </dsp:txXfrm>
    </dsp:sp>
    <dsp:sp modelId="{FC3B0D26-7944-4F49-939E-6189CFC18FE0}">
      <dsp:nvSpPr>
        <dsp:cNvPr id="0" name=""/>
        <dsp:cNvSpPr/>
      </dsp:nvSpPr>
      <dsp:spPr>
        <a:xfrm>
          <a:off x="1648655" y="323576"/>
          <a:ext cx="1444082" cy="5552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Calibri" panose="020F0502020204030204" pitchFamily="34" charset="0"/>
              <a:cs typeface="Calibri" panose="020F0502020204030204" pitchFamily="34" charset="0"/>
            </a:rPr>
            <a:t>Genetics &amp; Genomics</a:t>
          </a:r>
        </a:p>
      </dsp:txBody>
      <dsp:txXfrm>
        <a:off x="1648655" y="323576"/>
        <a:ext cx="1444082" cy="555217"/>
      </dsp:txXfrm>
    </dsp:sp>
    <dsp:sp modelId="{9A35D97C-3734-436A-BE2A-0DF07AA21E23}">
      <dsp:nvSpPr>
        <dsp:cNvPr id="0" name=""/>
        <dsp:cNvSpPr/>
      </dsp:nvSpPr>
      <dsp:spPr>
        <a:xfrm>
          <a:off x="1648655" y="878793"/>
          <a:ext cx="1444082" cy="693541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MCB 5217 </a:t>
          </a:r>
          <a:r>
            <a:rPr lang="en-US" sz="1100" b="1" kern="1200" dirty="0"/>
            <a:t>OR</a:t>
          </a:r>
          <a:r>
            <a:rPr lang="en-US" sz="1100" kern="1200" dirty="0"/>
            <a:t> MCB 5452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MCB 5499</a:t>
          </a:r>
        </a:p>
      </dsp:txBody>
      <dsp:txXfrm>
        <a:off x="1648655" y="878793"/>
        <a:ext cx="1444082" cy="693541"/>
      </dsp:txXfrm>
    </dsp:sp>
    <dsp:sp modelId="{D2CF298B-48A5-4606-9B2F-9752960F45A0}">
      <dsp:nvSpPr>
        <dsp:cNvPr id="0" name=""/>
        <dsp:cNvSpPr/>
      </dsp:nvSpPr>
      <dsp:spPr>
        <a:xfrm>
          <a:off x="3294908" y="323576"/>
          <a:ext cx="1444082" cy="5552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Calibri" panose="020F0502020204030204" pitchFamily="34" charset="0"/>
              <a:cs typeface="Calibri" panose="020F0502020204030204" pitchFamily="34" charset="0"/>
            </a:rPr>
            <a:t>Microbiology</a:t>
          </a:r>
        </a:p>
      </dsp:txBody>
      <dsp:txXfrm>
        <a:off x="3294908" y="323576"/>
        <a:ext cx="1444082" cy="555217"/>
      </dsp:txXfrm>
    </dsp:sp>
    <dsp:sp modelId="{4064FFA0-4966-4306-A2C0-5543AB8FD865}">
      <dsp:nvSpPr>
        <dsp:cNvPr id="0" name=""/>
        <dsp:cNvSpPr/>
      </dsp:nvSpPr>
      <dsp:spPr>
        <a:xfrm>
          <a:off x="3294908" y="878793"/>
          <a:ext cx="1444082" cy="693541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MCB 5699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MCB 5621 </a:t>
          </a:r>
          <a:r>
            <a:rPr lang="en-US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OR </a:t>
          </a:r>
          <a:r>
            <a:rPr lang="en-US" sz="1200" b="0" kern="1200" dirty="0">
              <a:latin typeface="Calibri" panose="020F0502020204030204" pitchFamily="34" charset="0"/>
              <a:cs typeface="Calibri" panose="020F0502020204030204" pitchFamily="34" charset="0"/>
            </a:rPr>
            <a:t>MCB</a:t>
          </a:r>
          <a:r>
            <a:rPr lang="en-US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5681</a:t>
          </a:r>
        </a:p>
      </dsp:txBody>
      <dsp:txXfrm>
        <a:off x="3294908" y="878793"/>
        <a:ext cx="1444082" cy="693541"/>
      </dsp:txXfrm>
    </dsp:sp>
    <dsp:sp modelId="{C2EE79ED-8F8D-4BB4-B771-2A0A22E93A2A}">
      <dsp:nvSpPr>
        <dsp:cNvPr id="0" name=""/>
        <dsp:cNvSpPr/>
      </dsp:nvSpPr>
      <dsp:spPr>
        <a:xfrm>
          <a:off x="4941162" y="323576"/>
          <a:ext cx="1444082" cy="5552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Structural Biology, Biochemistry and Biophysics (SB3)</a:t>
          </a:r>
          <a:endParaRPr lang="en-US" sz="1100" kern="1200" dirty="0"/>
        </a:p>
      </dsp:txBody>
      <dsp:txXfrm>
        <a:off x="4941162" y="323576"/>
        <a:ext cx="1444082" cy="555217"/>
      </dsp:txXfrm>
    </dsp:sp>
    <dsp:sp modelId="{785FD354-4E20-4EEA-BAF7-0CC5B730A449}">
      <dsp:nvSpPr>
        <dsp:cNvPr id="0" name=""/>
        <dsp:cNvSpPr/>
      </dsp:nvSpPr>
      <dsp:spPr>
        <a:xfrm>
          <a:off x="4941162" y="878793"/>
          <a:ext cx="1444082" cy="693541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MCB 5012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MCB 5099-339</a:t>
          </a:r>
        </a:p>
      </dsp:txBody>
      <dsp:txXfrm>
        <a:off x="4941162" y="878793"/>
        <a:ext cx="1444082" cy="69354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D21AE5-FB2B-4F29-9FAF-C52328C804A8}">
      <dsp:nvSpPr>
        <dsp:cNvPr id="0" name=""/>
        <dsp:cNvSpPr/>
      </dsp:nvSpPr>
      <dsp:spPr>
        <a:xfrm>
          <a:off x="1459331" y="442942"/>
          <a:ext cx="1656398" cy="1104817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MCB 5884: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MCB Research in Progress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(Robinson – 1 Credit)</a:t>
          </a:r>
        </a:p>
      </dsp:txBody>
      <dsp:txXfrm>
        <a:off x="1724355" y="442942"/>
        <a:ext cx="1391374" cy="1104817"/>
      </dsp:txXfrm>
    </dsp:sp>
    <dsp:sp modelId="{B3EAA254-DAFD-48F4-99C3-7F0ABB0BB6AC}">
      <dsp:nvSpPr>
        <dsp:cNvPr id="0" name=""/>
        <dsp:cNvSpPr/>
      </dsp:nvSpPr>
      <dsp:spPr>
        <a:xfrm>
          <a:off x="1459331" y="1547760"/>
          <a:ext cx="1656398" cy="1104817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MCB 6001: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MCB Intro to MCB Research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(Robinson – 3 Credits)</a:t>
          </a:r>
        </a:p>
      </dsp:txBody>
      <dsp:txXfrm>
        <a:off x="1724355" y="1547760"/>
        <a:ext cx="1391374" cy="1104817"/>
      </dsp:txXfrm>
    </dsp:sp>
    <dsp:sp modelId="{F4F01471-3914-4173-B8BF-F796CE22C1E8}">
      <dsp:nvSpPr>
        <dsp:cNvPr id="0" name=""/>
        <dsp:cNvSpPr/>
      </dsp:nvSpPr>
      <dsp:spPr>
        <a:xfrm>
          <a:off x="1459331" y="2652578"/>
          <a:ext cx="1656398" cy="1104817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MCB 6002</a:t>
          </a:r>
          <a:r>
            <a:rPr lang="en-US" sz="1200" b="1" kern="1200" dirty="0"/>
            <a:t>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Introduction to MCB Faculty Research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 </a:t>
          </a:r>
          <a:r>
            <a:rPr lang="en-US" sz="1200" b="1" kern="1200" dirty="0"/>
            <a:t>(Zhang – 1 Credits)</a:t>
          </a:r>
        </a:p>
      </dsp:txBody>
      <dsp:txXfrm>
        <a:off x="1724355" y="2652578"/>
        <a:ext cx="1391374" cy="1104817"/>
      </dsp:txXfrm>
    </dsp:sp>
    <dsp:sp modelId="{4E3162BA-C54C-4656-B3AB-5A661F9ABBB6}">
      <dsp:nvSpPr>
        <dsp:cNvPr id="0" name=""/>
        <dsp:cNvSpPr/>
      </dsp:nvSpPr>
      <dsp:spPr>
        <a:xfrm>
          <a:off x="575919" y="1236"/>
          <a:ext cx="1104265" cy="110426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Plan A: Thesis Master’s</a:t>
          </a:r>
        </a:p>
      </dsp:txBody>
      <dsp:txXfrm>
        <a:off x="737635" y="162952"/>
        <a:ext cx="780833" cy="780833"/>
      </dsp:txXfrm>
    </dsp:sp>
    <dsp:sp modelId="{98D3B893-CA5E-4DD3-8128-D411515DAD20}">
      <dsp:nvSpPr>
        <dsp:cNvPr id="0" name=""/>
        <dsp:cNvSpPr/>
      </dsp:nvSpPr>
      <dsp:spPr>
        <a:xfrm>
          <a:off x="4219996" y="442942"/>
          <a:ext cx="1656398" cy="1104817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MCB 5884: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MCB Research </a:t>
          </a:r>
          <a:r>
            <a:rPr lang="en-US" sz="1200" kern="1200"/>
            <a:t>in Progress</a:t>
          </a:r>
          <a:endParaRPr lang="en-US" sz="12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(Robinson – 1 Credit)</a:t>
          </a:r>
        </a:p>
      </dsp:txBody>
      <dsp:txXfrm>
        <a:off x="4485019" y="442942"/>
        <a:ext cx="1391374" cy="1104817"/>
      </dsp:txXfrm>
    </dsp:sp>
    <dsp:sp modelId="{D0DF8D1A-F707-45DD-8296-9B243728369C}">
      <dsp:nvSpPr>
        <dsp:cNvPr id="0" name=""/>
        <dsp:cNvSpPr/>
      </dsp:nvSpPr>
      <dsp:spPr>
        <a:xfrm>
          <a:off x="4219996" y="1547760"/>
          <a:ext cx="1656398" cy="1104817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Both Plan A &amp; Plan B may add additional courses outlined below as discussed with Advisor</a:t>
          </a:r>
        </a:p>
      </dsp:txBody>
      <dsp:txXfrm>
        <a:off x="4485019" y="1547760"/>
        <a:ext cx="1391374" cy="1104817"/>
      </dsp:txXfrm>
    </dsp:sp>
    <dsp:sp modelId="{39BE5525-7F3B-4CF8-B1CB-EAD5AA85034F}">
      <dsp:nvSpPr>
        <dsp:cNvPr id="0" name=""/>
        <dsp:cNvSpPr/>
      </dsp:nvSpPr>
      <dsp:spPr>
        <a:xfrm>
          <a:off x="3336583" y="1236"/>
          <a:ext cx="1104265" cy="110426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Plan B: Non-thesis Master’s</a:t>
          </a:r>
        </a:p>
      </dsp:txBody>
      <dsp:txXfrm>
        <a:off x="3498299" y="162952"/>
        <a:ext cx="780833" cy="7808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10BE6C-4C0C-8046-BBFD-371AD798216A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9EFCB1-D51F-8E41-88AA-D42180FBB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09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0CA21-89C5-A040-B01E-D208A7FA3D8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46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485"/>
            <a:ext cx="7772400" cy="14689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656F7-E2D5-EF4D-B3EB-3635D9B80BFE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7C81B-7B5A-A644-B3E8-EC3DC39B6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88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656F7-E2D5-EF4D-B3EB-3635D9B80BFE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7C81B-7B5A-A644-B3E8-EC3DC39B6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98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313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185"/>
            <a:ext cx="7772400" cy="150071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656F7-E2D5-EF4D-B3EB-3635D9B80BFE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7C81B-7B5A-A644-B3E8-EC3DC39B6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97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656F7-E2D5-EF4D-B3EB-3635D9B80BFE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7C81B-7B5A-A644-B3E8-EC3DC39B6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97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4584"/>
            <a:ext cx="4040188" cy="641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5934"/>
            <a:ext cx="4040188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4584"/>
            <a:ext cx="4041775" cy="641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5934"/>
            <a:ext cx="4041775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656F7-E2D5-EF4D-B3EB-3635D9B80BFE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7C81B-7B5A-A644-B3E8-EC3DC39B6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3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656F7-E2D5-EF4D-B3EB-3635D9B80BFE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7C81B-7B5A-A644-B3E8-EC3DC39B6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48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656F7-E2D5-EF4D-B3EB-3635D9B80BFE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7C81B-7B5A-A644-B3E8-EC3DC39B6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07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2"/>
            <a:ext cx="3008313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25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05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656F7-E2D5-EF4D-B3EB-3635D9B80BFE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7C81B-7B5A-A644-B3E8-EC3DC39B6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25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726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3833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867"/>
            <a:ext cx="5486400" cy="8043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656F7-E2D5-EF4D-B3EB-3635D9B80BFE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7C81B-7B5A-A644-B3E8-EC3DC39B6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9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656F7-E2D5-EF4D-B3EB-3635D9B80BFE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7C81B-7B5A-A644-B3E8-EC3DC39B6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483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59037"/>
            <a:ext cx="4038600" cy="4525433"/>
          </a:xfr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2000">
                <a:latin typeface="Arial"/>
                <a:cs typeface="Arial"/>
              </a:defRPr>
            </a:lvl4pPr>
            <a:lvl5pPr>
              <a:defRPr sz="20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59037"/>
            <a:ext cx="4038600" cy="4525433"/>
          </a:xfr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0CA21-89C5-A040-B01E-D208A7FA3D8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49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5167"/>
            <a:ext cx="2057400" cy="585046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5167"/>
            <a:ext cx="6019800" cy="585046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656F7-E2D5-EF4D-B3EB-3635D9B80BFE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7C81B-7B5A-A644-B3E8-EC3DC39B6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478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83F36-19CE-4F60-AF61-AEF8D1BC42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62FE46-A768-40EA-BD8B-8C32DB9561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1B969-50B1-481C-9E1A-8B7B50140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0CA21-89C5-A040-B01E-D208A7FA3D8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63916-B211-4655-AD8C-7A7101CE0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CDB96-4308-451E-856A-3858CCB43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75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D491E-CB51-4565-9F7B-60E94ADF7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86428-5F58-4498-B0B2-2A7C9A5A8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9D196-2844-424C-AE3F-2A3D1ED60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0CA21-89C5-A040-B01E-D208A7FA3D8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531C0-34A4-4892-9686-C891A1BFA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D74C0-5FA6-4612-B92D-002D097D6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075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67442-3A46-4065-A7E1-6B494D587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86656-8942-4491-BF98-38DF19E63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AFD86-35BA-49AC-A112-D0B23CD91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0CA21-89C5-A040-B01E-D208A7FA3D8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FE2C4-B721-4B9A-B30B-2D6B58EFB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583E9-7B93-4C36-8244-2E3458E08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758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E33AD-6009-4BA4-8516-2689DFADB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41922-726D-4199-AEB3-B2F6BD3F8C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37C73A-9F08-4862-99F8-838234213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345F4-EF63-457E-86FB-8B679243A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0CA21-89C5-A040-B01E-D208A7FA3D8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496E0-C921-420E-8DC5-30A75CCD5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8DDC72-4887-4B9A-A78C-E1AAEA210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9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EE295-6455-410F-A858-6EB9B70F0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C27494-C3A2-4816-8F14-B08E8AC04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AF18F1-8134-4FD4-AB6B-D21CB4C88E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CFEC8-3FA3-4500-8A4A-7A28C3726C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F2B4D0-37DC-411B-AC14-DB2840587F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B345CC-F32D-4A4E-BA49-CC28DE0CD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0CA21-89C5-A040-B01E-D208A7FA3D8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3B64D7-F492-4F90-90B4-EE18394A6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8838-7BC5-4B31-857C-292C72475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381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257A5-5FA1-41DA-B2BE-813320162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F42201-D51F-4B89-8645-C67B374DE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0CA21-89C5-A040-B01E-D208A7FA3D8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639358-EA9D-41FF-B3A6-94917C8F0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6B0681-8027-4419-B30B-64701A88A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384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3A4BDF-1972-48ED-BBC0-DFFC036D6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0CA21-89C5-A040-B01E-D208A7FA3D8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754154-D251-494F-A973-5F9D00DB2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761D8E-A48F-4A5D-9105-D02270F40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0223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C16D2-E7F6-4D82-A7B3-65D62E2CF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D3752-A605-4D2B-81B0-8853849FD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10773-5A27-41DD-AB4C-885F2473E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67EF7C-D5CF-4B86-B3FD-F8A0905A4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0CA21-89C5-A040-B01E-D208A7FA3D8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8B5B4-FA53-4FF8-8862-A1BF7B0A7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5112F9-1B1A-4F0A-90BC-6A83CA1BD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797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35242-12B2-467F-B8FF-D264B5AF8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F42DE1-5BE8-4EFD-ADC3-3E725B214D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13C019-BB81-4E60-BAA8-5F5BBD9E95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3D878-060E-42B0-B31B-E6DBCAB47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0CA21-89C5-A040-B01E-D208A7FA3D8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235F76-366B-4773-A9C7-7A605DE70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16C7AA-07BC-4BF9-83D2-0297BFF9C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031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4584"/>
            <a:ext cx="4040188" cy="641349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5934"/>
            <a:ext cx="4040188" cy="3949700"/>
          </a:xfrm>
        </p:spPr>
        <p:txBody>
          <a:bodyPr>
            <a:normAutofit/>
          </a:bodyPr>
          <a:lstStyle>
            <a:lvl1pPr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534584"/>
            <a:ext cx="4041775" cy="641349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5934"/>
            <a:ext cx="4041775" cy="3949700"/>
          </a:xfrm>
        </p:spPr>
        <p:txBody>
          <a:bodyPr>
            <a:normAutofit/>
          </a:bodyPr>
          <a:lstStyle>
            <a:lvl1pPr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0CA21-89C5-A040-B01E-D208A7FA3D8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621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2E473-2F86-4F20-BCE3-62A578C87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45F785-5ABD-4BE3-864D-92BA0587B8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6E6CB-6384-4E13-ACF6-0E8BAF260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0CA21-89C5-A040-B01E-D208A7FA3D8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70D0C-544A-4D62-A3F7-31E92041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38B33-5D54-4FA5-AEB2-D179B15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43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A36511-4CFD-4B89-ABB6-A0FAD9F12A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F3D935-1CFA-47B0-A62C-6E37A34E1F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956F7-6894-4389-85A4-95D4EC002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0CA21-89C5-A040-B01E-D208A7FA3D8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4A126-D509-4A1D-8669-054BBEB6F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95F59-1A4C-463E-8B98-0E33E2014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952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AD8E2-2CC6-40B3-A853-8897B33D21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3C0B4-795C-4AE3-B03D-99F603D81A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8693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5DEBB-506A-461E-AFFF-7A8193A9E7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D70C9-1221-477A-8EFB-425F5C665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971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0CA21-89C5-A040-B01E-D208A7FA3D8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68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0CA21-89C5-A040-B01E-D208A7FA3D8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17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2"/>
            <a:ext cx="3008313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25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05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0CA21-89C5-A040-B01E-D208A7FA3D8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891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726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3833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867"/>
            <a:ext cx="5486400" cy="8043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0CA21-89C5-A040-B01E-D208A7FA3D8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47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0CA21-89C5-A040-B01E-D208A7FA3D8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48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5167"/>
            <a:ext cx="2057400" cy="585046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5167"/>
            <a:ext cx="6019800" cy="585046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0CA21-89C5-A040-B01E-D208A7FA3D8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9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4325" y="0"/>
            <a:ext cx="9178325" cy="1600200"/>
          </a:xfrm>
          <a:prstGeom prst="rect">
            <a:avLst/>
          </a:prstGeom>
          <a:solidFill>
            <a:srgbClr val="100E2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59037"/>
            <a:ext cx="82296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0CA21-89C5-A040-B01E-D208A7FA3D8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697F5-3DCA-0A4F-B9EA-FEC2794BD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8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81" r:id="rId1"/>
    <p:sldLayoutId id="2147493483" r:id="rId2"/>
    <p:sldLayoutId id="2147493484" r:id="rId3"/>
    <p:sldLayoutId id="2147493485" r:id="rId4"/>
    <p:sldLayoutId id="2147493486" r:id="rId5"/>
    <p:sldLayoutId id="2147493487" r:id="rId6"/>
    <p:sldLayoutId id="2147493488" r:id="rId7"/>
    <p:sldLayoutId id="2147493489" r:id="rId8"/>
    <p:sldLayoutId id="2147493490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656F7-E2D5-EF4D-B3EB-3635D9B80BFE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7C81B-7B5A-A644-B3E8-EC3DC39B6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0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8" r:id="rId1"/>
    <p:sldLayoutId id="2147493469" r:id="rId2"/>
    <p:sldLayoutId id="2147493470" r:id="rId3"/>
    <p:sldLayoutId id="2147493471" r:id="rId4"/>
    <p:sldLayoutId id="2147493472" r:id="rId5"/>
    <p:sldLayoutId id="2147493473" r:id="rId6"/>
    <p:sldLayoutId id="2147493474" r:id="rId7"/>
    <p:sldLayoutId id="2147493475" r:id="rId8"/>
    <p:sldLayoutId id="2147493476" r:id="rId9"/>
    <p:sldLayoutId id="2147493477" r:id="rId10"/>
    <p:sldLayoutId id="214749347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52E21B-B516-483E-BD5D-7379F1719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CABE4-04B6-4AC9-AEFA-453769F20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A6692-FDDC-4EB1-82D6-33DA23FAD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0CA21-89C5-A040-B01E-D208A7FA3D8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8CB28-C2E2-441C-8127-B329CE2C3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17F29-1AA5-4F52-8105-51B6A009A7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697F5-3DCA-0A4F-B9EA-FEC2794BD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21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92" r:id="rId1"/>
    <p:sldLayoutId id="2147493493" r:id="rId2"/>
    <p:sldLayoutId id="2147493494" r:id="rId3"/>
    <p:sldLayoutId id="2147493495" r:id="rId4"/>
    <p:sldLayoutId id="2147493496" r:id="rId5"/>
    <p:sldLayoutId id="2147493497" r:id="rId6"/>
    <p:sldLayoutId id="2147493498" r:id="rId7"/>
    <p:sldLayoutId id="2147493499" r:id="rId8"/>
    <p:sldLayoutId id="2147493500" r:id="rId9"/>
    <p:sldLayoutId id="2147493501" r:id="rId10"/>
    <p:sldLayoutId id="214749350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AD8E2-2CC6-40B3-A853-8897B33D21FA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3C0B4-795C-4AE3-B03D-99F603D81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40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04" r:id="rId1"/>
    <p:sldLayoutId id="214749350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40.jpg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gomcb.rso.uconn.edu/" TargetMode="External"/><Relationship Id="rId2" Type="http://schemas.openxmlformats.org/officeDocument/2006/relationships/hyperlink" Target="http://mcb.uconn.edu/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ehs.uconn.edu/" TargetMode="External"/><Relationship Id="rId4" Type="http://schemas.openxmlformats.org/officeDocument/2006/relationships/hyperlink" Target="http://grad.uconn.edu/a-scholars-life/graduate-student-advocacy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ehs.uconn.edu/huskysms/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Chelsea.Bartos@uconn.edu" TargetMode="Externa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registrar.uconn.edu/wp-content/uploads/sites/1604/2019/02/Plan-of-Study-Doctor-Philosophy.pdf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3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13" Type="http://schemas.openxmlformats.org/officeDocument/2006/relationships/image" Target="../media/image22.jpg"/><Relationship Id="rId3" Type="http://schemas.openxmlformats.org/officeDocument/2006/relationships/image" Target="../media/image12.jpg"/><Relationship Id="rId7" Type="http://schemas.openxmlformats.org/officeDocument/2006/relationships/image" Target="../media/image16.tiff"/><Relationship Id="rId12" Type="http://schemas.openxmlformats.org/officeDocument/2006/relationships/image" Target="../media/image21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tiff"/><Relationship Id="rId11" Type="http://schemas.openxmlformats.org/officeDocument/2006/relationships/image" Target="../media/image20.tiff"/><Relationship Id="rId5" Type="http://schemas.openxmlformats.org/officeDocument/2006/relationships/image" Target="../media/image14.jpg"/><Relationship Id="rId10" Type="http://schemas.openxmlformats.org/officeDocument/2006/relationships/image" Target="../media/image19.tiff"/><Relationship Id="rId4" Type="http://schemas.openxmlformats.org/officeDocument/2006/relationships/image" Target="../media/image13.emf"/><Relationship Id="rId9" Type="http://schemas.openxmlformats.org/officeDocument/2006/relationships/image" Target="../media/image18.tiff"/><Relationship Id="rId14" Type="http://schemas.openxmlformats.org/officeDocument/2006/relationships/hyperlink" Target="genetics.uconn.edu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tiff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BAB5A-02A6-4184-B022-A087E6666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92" y="137319"/>
            <a:ext cx="4388908" cy="65833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8E1F66-0DF5-435F-90F4-AAE40A50B145}"/>
              </a:ext>
            </a:extLst>
          </p:cNvPr>
          <p:cNvSpPr txBox="1"/>
          <p:nvPr/>
        </p:nvSpPr>
        <p:spPr>
          <a:xfrm>
            <a:off x="5103627" y="3179134"/>
            <a:ext cx="33279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pPr algn="ctr"/>
            <a:r>
              <a:rPr lang="en-US" sz="4400" b="1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 Orientation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5E7E97-1BB2-4902-A746-DAB240800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627" y="951614"/>
            <a:ext cx="3429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24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CBC7D42-D603-4E29-95AE-9A9B8A8C9A11}"/>
              </a:ext>
            </a:extLst>
          </p:cNvPr>
          <p:cNvSpPr/>
          <p:nvPr/>
        </p:nvSpPr>
        <p:spPr>
          <a:xfrm>
            <a:off x="-20620" y="-10544"/>
            <a:ext cx="9144000" cy="1063100"/>
          </a:xfrm>
          <a:prstGeom prst="rect">
            <a:avLst/>
          </a:prstGeom>
          <a:solidFill>
            <a:srgbClr val="0F193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726CEB-654A-4329-8EF6-F95F3E0C1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80" y="188153"/>
            <a:ext cx="8229600" cy="780214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Structural Biology, Biochemistry &amp; Biophysics (SB3)</a:t>
            </a:r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40955AB-D1FE-4DBB-9A53-5E9E911B2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87" y="1278623"/>
            <a:ext cx="920759" cy="9241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0D4F64-8C4A-4782-A8CB-B1FB2A09F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88" y="5498539"/>
            <a:ext cx="971840" cy="8859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8EACF3C-1D34-42AF-AF6E-A63348B0D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258" y="1278806"/>
            <a:ext cx="940613" cy="969842"/>
          </a:xfrm>
          <a:prstGeom prst="rect">
            <a:avLst/>
          </a:prstGeom>
        </p:spPr>
      </p:pic>
      <p:pic>
        <p:nvPicPr>
          <p:cNvPr id="29" name="Content Placeholder 3">
            <a:extLst>
              <a:ext uri="{FF2B5EF4-FFF2-40B4-BE49-F238E27FC236}">
                <a16:creationId xmlns:a16="http://schemas.microsoft.com/office/drawing/2014/main" id="{CE66B3C9-B24F-4DA4-86DB-86FC660F80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729" y="4095467"/>
            <a:ext cx="992142" cy="8790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5855E76-A550-420B-BF70-ECE8351FE3F0}"/>
              </a:ext>
            </a:extLst>
          </p:cNvPr>
          <p:cNvSpPr txBox="1"/>
          <p:nvPr/>
        </p:nvSpPr>
        <p:spPr>
          <a:xfrm>
            <a:off x="264626" y="2265562"/>
            <a:ext cx="11366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F1938"/>
                </a:solidFill>
                <a:latin typeface="Arial"/>
                <a:cs typeface="Arial"/>
              </a:rPr>
              <a:t>Nathan Alder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68B02B-F3EF-4C37-9FD8-F261156B256E}"/>
              </a:ext>
            </a:extLst>
          </p:cNvPr>
          <p:cNvSpPr txBox="1"/>
          <p:nvPr/>
        </p:nvSpPr>
        <p:spPr>
          <a:xfrm>
            <a:off x="264626" y="3651781"/>
            <a:ext cx="1731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F1938"/>
                </a:solidFill>
                <a:latin typeface="Arial"/>
                <a:cs typeface="Arial"/>
              </a:rPr>
              <a:t>Andrei </a:t>
            </a:r>
            <a:r>
              <a:rPr lang="en-US" sz="1200" b="1" dirty="0" err="1">
                <a:solidFill>
                  <a:srgbClr val="0F1938"/>
                </a:solidFill>
                <a:latin typeface="Arial"/>
                <a:cs typeface="Arial"/>
              </a:rPr>
              <a:t>Alexandrescu</a:t>
            </a:r>
            <a:endParaRPr lang="en-US" sz="1200" b="1" dirty="0">
              <a:solidFill>
                <a:srgbClr val="0F1938"/>
              </a:solidFill>
              <a:latin typeface="Arial"/>
              <a:cs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118DDE-2103-49A2-9544-7E64193DE829}"/>
              </a:ext>
            </a:extLst>
          </p:cNvPr>
          <p:cNvSpPr txBox="1"/>
          <p:nvPr/>
        </p:nvSpPr>
        <p:spPr>
          <a:xfrm>
            <a:off x="352887" y="5084576"/>
            <a:ext cx="10400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F1938"/>
                </a:solidFill>
                <a:latin typeface="Arial"/>
                <a:cs typeface="Arial"/>
              </a:rPr>
              <a:t>James Cole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EE70A0-3410-4C6A-B68E-563D130D91D9}"/>
              </a:ext>
            </a:extLst>
          </p:cNvPr>
          <p:cNvSpPr txBox="1"/>
          <p:nvPr/>
        </p:nvSpPr>
        <p:spPr>
          <a:xfrm>
            <a:off x="435939" y="6413579"/>
            <a:ext cx="817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F1938"/>
                </a:solidFill>
                <a:latin typeface="Arial"/>
                <a:cs typeface="Arial"/>
              </a:rPr>
              <a:t>Eric May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4802BC-F096-40CB-A867-79BA12B46D64}"/>
              </a:ext>
            </a:extLst>
          </p:cNvPr>
          <p:cNvSpPr txBox="1"/>
          <p:nvPr/>
        </p:nvSpPr>
        <p:spPr>
          <a:xfrm>
            <a:off x="4850117" y="2304423"/>
            <a:ext cx="14048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F1938"/>
                </a:solidFill>
                <a:latin typeface="Arial"/>
                <a:cs typeface="Arial"/>
              </a:rPr>
              <a:t>Carolyn </a:t>
            </a:r>
            <a:r>
              <a:rPr lang="en-US" sz="1200" b="1" dirty="0" err="1">
                <a:solidFill>
                  <a:srgbClr val="0F1938"/>
                </a:solidFill>
                <a:latin typeface="Arial"/>
                <a:cs typeface="Arial"/>
              </a:rPr>
              <a:t>Teschke</a:t>
            </a:r>
            <a:endParaRPr lang="en-US" sz="1200" b="1" dirty="0">
              <a:solidFill>
                <a:srgbClr val="0F1938"/>
              </a:solidFill>
              <a:latin typeface="Arial"/>
              <a:cs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48F257A-FED7-4330-B465-389EEAC4A161}"/>
              </a:ext>
            </a:extLst>
          </p:cNvPr>
          <p:cNvSpPr txBox="1"/>
          <p:nvPr/>
        </p:nvSpPr>
        <p:spPr>
          <a:xfrm>
            <a:off x="4850117" y="3704974"/>
            <a:ext cx="1511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F1938"/>
                </a:solidFill>
                <a:latin typeface="Arial"/>
                <a:cs typeface="Arial"/>
              </a:rPr>
              <a:t>Victoria Robinson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5FE2E39-A6C5-4C61-948E-E969CFEB1449}"/>
              </a:ext>
            </a:extLst>
          </p:cNvPr>
          <p:cNvSpPr txBox="1"/>
          <p:nvPr/>
        </p:nvSpPr>
        <p:spPr>
          <a:xfrm>
            <a:off x="4832556" y="5040708"/>
            <a:ext cx="1116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F1938"/>
                </a:solidFill>
                <a:latin typeface="Arial"/>
                <a:cs typeface="Arial"/>
              </a:rPr>
              <a:t>Simon White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FB37041-60B8-4E0B-8659-2368B8A4EA31}"/>
              </a:ext>
            </a:extLst>
          </p:cNvPr>
          <p:cNvSpPr txBox="1"/>
          <p:nvPr/>
        </p:nvSpPr>
        <p:spPr>
          <a:xfrm>
            <a:off x="5908049" y="1278355"/>
            <a:ext cx="2971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Genetic and biochemical analyses to study dsDNA virus assembly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Evolution of viral protein structures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Conformational changes attendant with virus assembly using single molecule fluorescence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A6F643B-2FBD-42EC-9C48-9C34A6F1B5E4}"/>
              </a:ext>
            </a:extLst>
          </p:cNvPr>
          <p:cNvSpPr txBox="1"/>
          <p:nvPr/>
        </p:nvSpPr>
        <p:spPr>
          <a:xfrm>
            <a:off x="1383135" y="1343022"/>
            <a:ext cx="34772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Spectroscopic and structural techniques to</a:t>
            </a:r>
            <a:b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</a:br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study mitochondrial protein complexes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Membrane biophysics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Mitochondria-targeted drugs and mechanisms</a:t>
            </a:r>
            <a:b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</a:br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of action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B391A8B-3CE2-414E-9494-F9000CCE0FB1}"/>
              </a:ext>
            </a:extLst>
          </p:cNvPr>
          <p:cNvSpPr txBox="1"/>
          <p:nvPr/>
        </p:nvSpPr>
        <p:spPr>
          <a:xfrm>
            <a:off x="1441233" y="5434293"/>
            <a:ext cx="31101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Computational methods to study</a:t>
            </a:r>
            <a:b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</a:br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biomolecular structures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Virus cell entry mechanisms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Membrane biophysics and mitochondria </a:t>
            </a:r>
            <a:b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</a:br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morphology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F7856C3-3DAD-4C5A-A00B-67B3676183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887" y="2640531"/>
            <a:ext cx="936556" cy="101125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A0D8431-7F4E-414B-B415-107F0DC8821F}"/>
              </a:ext>
            </a:extLst>
          </p:cNvPr>
          <p:cNvSpPr txBox="1"/>
          <p:nvPr/>
        </p:nvSpPr>
        <p:spPr>
          <a:xfrm>
            <a:off x="1392955" y="2649151"/>
            <a:ext cx="31117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NMR-based approaches to study protein</a:t>
            </a:r>
            <a:b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</a:br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structure and evolution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Role of amyloids in disease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Phage/virus proteins and use in</a:t>
            </a:r>
            <a:b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</a:br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nanotechnology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E09D28B-F1C7-4E14-9EBD-1322C8BA3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57" y="4046948"/>
            <a:ext cx="966418" cy="103762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45DF175-3B55-4084-9ABD-1443541448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7953" y="2634553"/>
            <a:ext cx="856469" cy="93433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21F8ED7-76F1-4367-89DA-D9AA89C5FB6F}"/>
              </a:ext>
            </a:extLst>
          </p:cNvPr>
          <p:cNvSpPr txBox="1"/>
          <p:nvPr/>
        </p:nvSpPr>
        <p:spPr>
          <a:xfrm>
            <a:off x="1441233" y="4120664"/>
            <a:ext cx="3106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Molecular interactions using structural,</a:t>
            </a:r>
            <a:b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</a:br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biochemical and biophysical approaches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Mechanisms of PKR activation in the</a:t>
            </a:r>
            <a:b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</a:br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innate immunity pathway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Development of antiviral agents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9DD66A2-1800-45E5-B0FB-C0E5C6827D52}"/>
              </a:ext>
            </a:extLst>
          </p:cNvPr>
          <p:cNvSpPr txBox="1"/>
          <p:nvPr/>
        </p:nvSpPr>
        <p:spPr>
          <a:xfrm>
            <a:off x="5924849" y="2630164"/>
            <a:ext cx="2971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Protein structural analysis using x-ray</a:t>
            </a:r>
            <a:b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</a:br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crystallography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Regulation of protein biogenesis during stress and ribosome structure-function relationships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Targeted antimicrobial drug delivery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9629B2A-3420-4721-B82D-10F96ACCD077}"/>
              </a:ext>
            </a:extLst>
          </p:cNvPr>
          <p:cNvSpPr txBox="1"/>
          <p:nvPr/>
        </p:nvSpPr>
        <p:spPr>
          <a:xfrm>
            <a:off x="5972501" y="4057797"/>
            <a:ext cx="2923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Cryo-EM, cell biology and single molecule Biophysics approaches to study virus-host cell interactions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F1938"/>
                </a:solidFill>
                <a:latin typeface="Arial"/>
                <a:cs typeface="Arial"/>
              </a:rPr>
              <a:t>Biogeneisis</a:t>
            </a:r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 of viral particles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Discovery of novel targets for antiviral drugs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920D419-205B-406A-A0A1-07EBF871190B}"/>
              </a:ext>
            </a:extLst>
          </p:cNvPr>
          <p:cNvSpPr txBox="1"/>
          <p:nvPr/>
        </p:nvSpPr>
        <p:spPr>
          <a:xfrm>
            <a:off x="5750103" y="5765442"/>
            <a:ext cx="2022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sb3.uconn.edu</a:t>
            </a:r>
          </a:p>
        </p:txBody>
      </p:sp>
    </p:spTree>
    <p:extLst>
      <p:ext uri="{BB962C8B-B14F-4D97-AF65-F5344CB8AC3E}">
        <p14:creationId xmlns:p14="http://schemas.microsoft.com/office/powerpoint/2010/main" val="551545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FF5F6B-3119-42D0-94D3-0B68C365D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63" y="226828"/>
            <a:ext cx="1527544" cy="15275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6F6606-3146-4F85-A295-5434DEE360EE}"/>
              </a:ext>
            </a:extLst>
          </p:cNvPr>
          <p:cNvSpPr txBox="1"/>
          <p:nvPr/>
        </p:nvSpPr>
        <p:spPr>
          <a:xfrm>
            <a:off x="1809307" y="226828"/>
            <a:ext cx="6836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</a:t>
            </a:r>
            <a:br>
              <a:rPr lang="en-US" sz="3200" b="1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 and Cell Biology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AE49557-C403-4E89-AC89-10BC2D330453}"/>
              </a:ext>
            </a:extLst>
          </p:cNvPr>
          <p:cNvSpPr txBox="1">
            <a:spLocks/>
          </p:cNvSpPr>
          <p:nvPr/>
        </p:nvSpPr>
        <p:spPr>
          <a:xfrm>
            <a:off x="1952846" y="2097688"/>
            <a:ext cx="6549656" cy="4267535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119</a:t>
            </a:r>
            <a:r>
              <a:rPr lang="en-US" sz="24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MCB Graduate Students</a:t>
            </a:r>
            <a:br>
              <a:rPr lang="en-US" sz="24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2400" b="1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</a:t>
            </a:r>
            <a:r>
              <a:rPr lang="en-US" sz="24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PhD Students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en-US" sz="24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Faculty Members</a:t>
            </a:r>
          </a:p>
          <a:p>
            <a:r>
              <a:rPr lang="en-US" sz="2400" b="1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Postdoctoral fellows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labs are in </a:t>
            </a:r>
            <a:r>
              <a:rPr lang="en-US" sz="2400" b="1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buildings</a:t>
            </a:r>
          </a:p>
          <a:p>
            <a:r>
              <a:rPr lang="en-US" sz="2400" b="1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~100 </a:t>
            </a:r>
            <a:r>
              <a:rPr lang="en-US" sz="24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Publications published each year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Newly funded grants: </a:t>
            </a:r>
            <a:r>
              <a:rPr lang="en-US" sz="2400" b="1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~$10.8 </a:t>
            </a:r>
            <a:r>
              <a:rPr lang="en-US" sz="24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</a:p>
          <a:p>
            <a:r>
              <a:rPr lang="en-US" sz="24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year’s Total Expenditure Research Grants </a:t>
            </a:r>
            <a:r>
              <a:rPr lang="en-US" sz="2400" b="1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$6,119,146</a:t>
            </a:r>
          </a:p>
        </p:txBody>
      </p:sp>
    </p:spTree>
    <p:extLst>
      <p:ext uri="{BB962C8B-B14F-4D97-AF65-F5344CB8AC3E}">
        <p14:creationId xmlns:p14="http://schemas.microsoft.com/office/powerpoint/2010/main" val="183742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3532F-7C98-41CD-9C44-E8EECB9D3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Where we 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6D05DD-C46B-484D-86A5-52EF7DBA3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127" y="3426715"/>
            <a:ext cx="4998998" cy="3039480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660CDE1-E84C-4D7B-87C8-B5CC387FA6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7883145"/>
              </p:ext>
            </p:extLst>
          </p:nvPr>
        </p:nvGraphicFramePr>
        <p:xfrm>
          <a:off x="3126483" y="484040"/>
          <a:ext cx="3960287" cy="3218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728BEB9-C6FF-40E2-87FA-5418AC1D59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6598565"/>
              </p:ext>
            </p:extLst>
          </p:nvPr>
        </p:nvGraphicFramePr>
        <p:xfrm>
          <a:off x="5333861" y="2794752"/>
          <a:ext cx="3934193" cy="3395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8828DE9-BBF6-43FD-8FCC-1483297F53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490158"/>
              </p:ext>
            </p:extLst>
          </p:nvPr>
        </p:nvGraphicFramePr>
        <p:xfrm>
          <a:off x="-1187974" y="4492349"/>
          <a:ext cx="4314457" cy="4180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9FF7AF8-F989-4B6E-A08F-2EA771901B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7501553"/>
              </p:ext>
            </p:extLst>
          </p:nvPr>
        </p:nvGraphicFramePr>
        <p:xfrm>
          <a:off x="-1468584" y="1338516"/>
          <a:ext cx="4314457" cy="4180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2606751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D1D96-825F-408F-ABF7-90B620C23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How to find out more?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D896D4-F9DC-4445-AFD0-C5A1DBAAC7FD}"/>
              </a:ext>
            </a:extLst>
          </p:cNvPr>
          <p:cNvSpPr txBox="1"/>
          <p:nvPr/>
        </p:nvSpPr>
        <p:spPr>
          <a:xfrm>
            <a:off x="914400" y="1777482"/>
            <a:ext cx="713444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http://mcb.uconn.edu</a:t>
            </a:r>
            <a:endParaRPr lang="en-US" sz="3200" dirty="0">
              <a:solidFill>
                <a:srgbClr val="0F19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3200" dirty="0" err="1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Uconnmcb</a:t>
            </a:r>
            <a:r>
              <a:rPr lang="en-US" sz="32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http://gomcb.rso.uconn.edu/</a:t>
            </a:r>
            <a:r>
              <a:rPr lang="en-US" sz="32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http://grad.uconn.edu/a-scholars-life/graduate-student-advocacy/</a:t>
            </a:r>
            <a:r>
              <a:rPr lang="en-US" sz="32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http://ehs.uconn.edu</a:t>
            </a:r>
            <a:r>
              <a:rPr lang="en-US" sz="32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83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D1D96-825F-408F-ABF7-90B620C23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Safety Training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D896D4-F9DC-4445-AFD0-C5A1DBAAC7FD}"/>
              </a:ext>
            </a:extLst>
          </p:cNvPr>
          <p:cNvSpPr txBox="1"/>
          <p:nvPr/>
        </p:nvSpPr>
        <p:spPr>
          <a:xfrm>
            <a:off x="457200" y="3830022"/>
            <a:ext cx="7134446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1938"/>
                </a:solidFill>
                <a:latin typeface="Arial" panose="020B0604020202020204" pitchFamily="34" charset="0"/>
                <a:ea typeface="Consolas"/>
                <a:cs typeface="Arial" panose="020B0604020202020204" pitchFamily="34" charset="0"/>
              </a:rPr>
              <a:t>WebEx training: Chemical Safety Training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1938"/>
                </a:solidFill>
                <a:latin typeface="Arial" panose="020B0604020202020204" pitchFamily="34" charset="0"/>
                <a:ea typeface="Consolas"/>
                <a:cs typeface="Arial" panose="020B0604020202020204" pitchFamily="34" charset="0"/>
              </a:rPr>
              <a:t> Biosafety General (Online)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1938"/>
                </a:solidFill>
                <a:latin typeface="Arial" panose="020B0604020202020204" pitchFamily="34" charset="0"/>
                <a:ea typeface="Consolas"/>
                <a:cs typeface="Arial" panose="020B0604020202020204" pitchFamily="34" charset="0"/>
              </a:rPr>
              <a:t> Radiation Safety Initial for Non-Users (Online) you can do this once you know if your PI requires this.</a:t>
            </a:r>
          </a:p>
          <a:p>
            <a:pPr>
              <a:spcAft>
                <a:spcPts val="600"/>
              </a:spcAft>
              <a:buFontTx/>
              <a:buChar char="-"/>
            </a:pPr>
            <a:endParaRPr lang="en-US" sz="9600" dirty="0">
              <a:solidFill>
                <a:srgbClr val="000000"/>
              </a:solidFill>
              <a:ea typeface="Consolas"/>
              <a:cs typeface="Consolas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C1C4BD-05FF-4B29-B7AE-43E80EA2B3F3}"/>
              </a:ext>
            </a:extLst>
          </p:cNvPr>
          <p:cNvSpPr txBox="1"/>
          <p:nvPr/>
        </p:nvSpPr>
        <p:spPr>
          <a:xfrm>
            <a:off x="457200" y="2170124"/>
            <a:ext cx="791062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</a:t>
            </a:r>
            <a:r>
              <a:rPr lang="en-US" sz="2400" dirty="0">
                <a:solidFill>
                  <a:srgbClr val="0F1938"/>
                </a:solidFill>
                <a:latin typeface="Arial" panose="020B0604020202020204" pitchFamily="34" charset="0"/>
                <a:ea typeface="Consolas"/>
                <a:cs typeface="Arial" panose="020B0604020202020204" pitchFamily="34" charset="0"/>
              </a:rPr>
              <a:t>Husky SMS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F1938"/>
                </a:solidFill>
                <a:latin typeface="Arial" panose="020B0604020202020204" pitchFamily="34" charset="0"/>
                <a:ea typeface="Consolas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https://ehs.uconn.edu/huskysms</a:t>
            </a:r>
            <a:r>
              <a:rPr lang="en-US" sz="2000" dirty="0">
                <a:solidFill>
                  <a:srgbClr val="0F1938"/>
                </a:solidFill>
                <a:latin typeface="Arial" panose="020B0604020202020204" pitchFamily="34" charset="0"/>
                <a:ea typeface="Consolas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2000" dirty="0">
              <a:solidFill>
                <a:srgbClr val="0F1938"/>
              </a:solidFill>
              <a:latin typeface="Arial" panose="020B0604020202020204" pitchFamily="34" charset="0"/>
              <a:ea typeface="Consola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230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53569E-B0FD-4C3C-A8E6-76C0D809B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27" y="59695"/>
            <a:ext cx="857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63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9D21EE-C504-4EEB-9DCD-A06F458D0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968"/>
            <a:ext cx="9144000" cy="659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29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14124D-5412-4E74-AB6E-FB24FB91E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38" y="0"/>
            <a:ext cx="7727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49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3DED84-AB89-4096-855D-E939BA190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24" y="212214"/>
            <a:ext cx="9048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80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86EA5-987F-4840-8CCC-52025CC0A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General Expectations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8854BC-40B9-4095-B0C4-274D2E6776F2}"/>
              </a:ext>
            </a:extLst>
          </p:cNvPr>
          <p:cNvSpPr txBox="1"/>
          <p:nvPr/>
        </p:nvSpPr>
        <p:spPr>
          <a:xfrm>
            <a:off x="808074" y="2528753"/>
            <a:ext cx="7825563" cy="18004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Tuesdays 3:30 p.m. Departmental Seminar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Fridays 12:20 p.m. Graduate Seminar (MCB 5884)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1938"/>
                </a:solidFill>
                <a:latin typeface="Arial" panose="020B0604020202020204" pitchFamily="34" charset="0"/>
                <a:ea typeface="Consolas"/>
                <a:cs typeface="Arial" panose="020B0604020202020204" pitchFamily="34" charset="0"/>
              </a:rPr>
              <a:t> Journal clubs in different fields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1938"/>
                </a:solidFill>
                <a:latin typeface="Arial" panose="020B0604020202020204" pitchFamily="34" charset="0"/>
                <a:ea typeface="Consolas"/>
                <a:cs typeface="Arial" panose="020B0604020202020204" pitchFamily="34" charset="0"/>
              </a:rPr>
              <a:t> Do not plagiarize.</a:t>
            </a:r>
          </a:p>
        </p:txBody>
      </p:sp>
    </p:spTree>
    <p:extLst>
      <p:ext uri="{BB962C8B-B14F-4D97-AF65-F5344CB8AC3E}">
        <p14:creationId xmlns:p14="http://schemas.microsoft.com/office/powerpoint/2010/main" val="1769534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Before we get Started: </a:t>
            </a:r>
            <a:br>
              <a:rPr lang="en-US" sz="2800" b="1" dirty="0"/>
            </a:br>
            <a:r>
              <a:rPr lang="en-US" sz="2800" b="1" dirty="0"/>
              <a:t>Information for Activating Proximity Cards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7953" y="1967381"/>
            <a:ext cx="7723727" cy="27671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Please make sure you have picked up your Student ID card from Card Services. These cards will begin working right away for key card access. 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If you have any concerns or need to request additional access, please send an email with your name, Net ID, and access requested to Chelsea Bartos at</a:t>
            </a:r>
            <a:br>
              <a:rPr lang="en-US" b="1" dirty="0"/>
            </a:br>
            <a:r>
              <a:rPr lang="en-US" b="1" dirty="0">
                <a:hlinkClick r:id="rId2"/>
              </a:rPr>
              <a:t>Chelsea.Bartos@uconn.edu</a:t>
            </a:r>
            <a:endParaRPr lang="en-US" b="1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360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BD2DA884-D5A1-4425-B5F0-4597B0246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460500"/>
            <a:ext cx="6032500" cy="446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E8812DA0-76D5-453E-9759-2503C56F7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050" y="304800"/>
            <a:ext cx="5473700" cy="651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09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/>
          </p:nvPr>
        </p:nvGraphicFramePr>
        <p:xfrm>
          <a:off x="507990" y="1021710"/>
          <a:ext cx="8041640" cy="203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87329" y="2648664"/>
            <a:ext cx="6932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Fall Semester Courses</a:t>
            </a:r>
          </a:p>
        </p:txBody>
      </p:sp>
      <p:graphicFrame>
        <p:nvGraphicFramePr>
          <p:cNvPr id="8" name="Diagram 7"/>
          <p:cNvGraphicFramePr/>
          <p:nvPr>
            <p:extLst/>
          </p:nvPr>
        </p:nvGraphicFramePr>
        <p:xfrm>
          <a:off x="594350" y="3491345"/>
          <a:ext cx="7955280" cy="2057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617118" y="5138800"/>
            <a:ext cx="4073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Spring Semester Courses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563894" y="201427"/>
            <a:ext cx="10704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Molecular &amp; Cell Biology Ph.D. Program – First Year Course Registration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-1180418" y="5868764"/>
            <a:ext cx="11504815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Ph.D. students are supported with a Graduate Assistantship which requires registration of 6 credits minimum.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21267" y="3689257"/>
            <a:ext cx="167158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MCB 5884: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in Progress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(Robinson–1 credit)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1753" y="1202001"/>
            <a:ext cx="17706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MCB 6002:</a:t>
            </a: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 to MCB Faculty Research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(Zhang - 1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Credits)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52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7E0559-24D5-49C6-A9AB-1C9CE3380FEA}"/>
              </a:ext>
            </a:extLst>
          </p:cNvPr>
          <p:cNvSpPr txBox="1"/>
          <p:nvPr/>
        </p:nvSpPr>
        <p:spPr>
          <a:xfrm>
            <a:off x="950389" y="35183"/>
            <a:ext cx="7096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Lots of information is available on the website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3221CD-4734-4011-925A-B664F129D3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1" r="8460" b="5778"/>
          <a:stretch/>
        </p:blipFill>
        <p:spPr>
          <a:xfrm>
            <a:off x="701039" y="477788"/>
            <a:ext cx="7010401" cy="599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78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28A5E-ABE5-48C6-A612-51DCF536E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Info for PhD students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B0F0A0-F482-4CA7-8B19-422A34CFAD9A}"/>
              </a:ext>
            </a:extLst>
          </p:cNvPr>
          <p:cNvSpPr txBox="1"/>
          <p:nvPr/>
        </p:nvSpPr>
        <p:spPr>
          <a:xfrm>
            <a:off x="457200" y="2587924"/>
            <a:ext cx="761712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Rotations:</a:t>
            </a:r>
            <a:endParaRPr lang="en-US" sz="2400" dirty="0">
              <a:solidFill>
                <a:srgbClr val="0F19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Spend time in your research lab!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faculty members before choosing rotations.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your chance to get to know the PI and the lab and for them to get to know you.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063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905A1-F750-449A-934E-E75E4F9D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Info for PhD Students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4EF899-AFD3-4E70-ACDD-5BB00873B098}"/>
              </a:ext>
            </a:extLst>
          </p:cNvPr>
          <p:cNvSpPr txBox="1"/>
          <p:nvPr/>
        </p:nvSpPr>
        <p:spPr>
          <a:xfrm>
            <a:off x="224286" y="1742536"/>
            <a:ext cx="8919713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semester:</a:t>
            </a:r>
            <a:endParaRPr lang="en-US" sz="2000" dirty="0">
              <a:solidFill>
                <a:srgbClr val="0F19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Organize your 4</a:t>
            </a:r>
            <a:r>
              <a:rPr lang="en-US" baseline="300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rotation in early January and find your new major advisor!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 form a committee consisting of a major advisor and four associate advisors.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Submit a change of advisor form to Chelsea Bartos , MCB Graduate Coordinator</a:t>
            </a:r>
            <a:br>
              <a:rPr lang="en-US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(BPB108)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Have a committee meeting before the end of the spring semester where the written        project from MCB 5801 is discussed and the </a:t>
            </a:r>
            <a:r>
              <a:rPr lang="en-US" u="sng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Plan of Study for Doctor of Philosophy</a:t>
            </a:r>
            <a:r>
              <a:rPr lang="en-US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signed.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 may not sign up for classes before the Plan of Study is submitted.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signed Plan of Study is given to Chelsea Bartos, MCB Graduate Coordinator (BPB108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087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6685" y="159954"/>
            <a:ext cx="8028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Molecular &amp; Cell Biology MS Program – Suggested Course Registration</a:t>
            </a:r>
          </a:p>
        </p:txBody>
      </p:sp>
      <p:graphicFrame>
        <p:nvGraphicFramePr>
          <p:cNvPr id="7" name="Diagram 6"/>
          <p:cNvGraphicFramePr/>
          <p:nvPr>
            <p:extLst/>
          </p:nvPr>
        </p:nvGraphicFramePr>
        <p:xfrm>
          <a:off x="1607362" y="4453968"/>
          <a:ext cx="6387646" cy="1895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Explosion 1 7"/>
          <p:cNvSpPr/>
          <p:nvPr/>
        </p:nvSpPr>
        <p:spPr>
          <a:xfrm rot="20989687">
            <a:off x="481122" y="4342383"/>
            <a:ext cx="1048421" cy="974623"/>
          </a:xfrm>
          <a:prstGeom prst="irregularSeal1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57687" y="6366307"/>
            <a:ext cx="8666018" cy="384668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Reminder - If supported with a Graduate Assistantship (GA) appointment, you must enroll in 6 credits minimum. With no GA appointment, you must enroll in 9 credits minimum. Please discuss Spring semester and additional courses with your advisor.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9498" y="4611667"/>
            <a:ext cx="731667" cy="350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Additional Courses:</a:t>
            </a:r>
          </a:p>
        </p:txBody>
      </p:sp>
      <p:graphicFrame>
        <p:nvGraphicFramePr>
          <p:cNvPr id="13" name="Diagram 12"/>
          <p:cNvGraphicFramePr/>
          <p:nvPr>
            <p:extLst/>
          </p:nvPr>
        </p:nvGraphicFramePr>
        <p:xfrm>
          <a:off x="1364539" y="731520"/>
          <a:ext cx="6452314" cy="3758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65285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A0DBB1-D8E0-48DD-9350-EBA0361D8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95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07A37-5458-45B9-A14B-6BE631B8A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Info for Professional Science Master’s and Professional Master’s Students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836CD2-52F4-4DEE-A8D6-7E6383DCB335}"/>
              </a:ext>
            </a:extLst>
          </p:cNvPr>
          <p:cNvSpPr txBox="1"/>
          <p:nvPr/>
        </p:nvSpPr>
        <p:spPr>
          <a:xfrm>
            <a:off x="457200" y="2484408"/>
            <a:ext cx="843663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PSM students: 9/2 5-6 pm orientation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sz="3200" dirty="0" err="1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Giardina</a:t>
            </a:r>
            <a:r>
              <a:rPr lang="en-US" sz="32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Dr. Graf, Ms. Mirkin, and Dr. Robinson will talk about program requirements.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580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28837-85CC-450F-A7B3-5DB9715A7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Departmental Seminars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5C7309-C47E-44FA-ABD8-F6ABBD0A7D81}"/>
              </a:ext>
            </a:extLst>
          </p:cNvPr>
          <p:cNvSpPr txBox="1"/>
          <p:nvPr/>
        </p:nvSpPr>
        <p:spPr>
          <a:xfrm>
            <a:off x="457200" y="2273939"/>
            <a:ext cx="82296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Seminar in Biochemistry and Structural Biology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Seminar in Cell Biology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Seminar in Genetics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Seminar in Immunology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Seminar in Microbiology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778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D2DA6-38FB-43D6-AA9B-DFEC261E2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to do if things go wrong?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1C45FF-3EF9-4B28-B9BC-E7A3017FFFF8}"/>
              </a:ext>
            </a:extLst>
          </p:cNvPr>
          <p:cNvSpPr txBox="1"/>
          <p:nvPr/>
        </p:nvSpPr>
        <p:spPr>
          <a:xfrm>
            <a:off x="457200" y="1816025"/>
            <a:ext cx="84280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Speak to your mentor / lab supervisor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Speak to your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AoC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head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David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Goldhamer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(Cell and Developmental)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Jonathan Klassen (Microbiology)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Nathan Alder (SB3)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Mike O’Neill(Genetics and Genomics)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Speak Joerg Graf, Assoc. Dept of Graduate Res. &amp; Edu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Speak to Dr. Carol Teschke, MCB Department Head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Contact the Graduate Student Ombudsmen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Speak to Dr. Spencer Nyholm, Assoc. Dept. Head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Speak to Chelsea Bartos, MCB Graduate Program Coordinator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344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00341-68A8-4DEF-A816-33F5FE910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MCB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71B186-80FD-45C4-A02A-8CF66A3FD884}"/>
              </a:ext>
            </a:extLst>
          </p:cNvPr>
          <p:cNvSpPr/>
          <p:nvPr/>
        </p:nvSpPr>
        <p:spPr>
          <a:xfrm>
            <a:off x="457200" y="1997838"/>
            <a:ext cx="8229600" cy="3730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now entering a graduate program in the Department of Molecular and Cell Biology.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a strong, successful department that covers a range of research interests and takes pride in training our students.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Ph.D. and the thesis Masters’ students you need to find a lab that meets your research interests and personality.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be shy, walk up or e-mail and meet the faculty, students and postdoc of the labs</a:t>
            </a:r>
            <a:r>
              <a:rPr lang="en-US" dirty="0">
                <a:solidFill>
                  <a:srgbClr val="0F1938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44852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69CC91-50CE-4B62-81F5-EC8C9967FC80}"/>
              </a:ext>
            </a:extLst>
          </p:cNvPr>
          <p:cNvSpPr txBox="1"/>
          <p:nvPr/>
        </p:nvSpPr>
        <p:spPr>
          <a:xfrm>
            <a:off x="741872" y="483079"/>
            <a:ext cx="783278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by today (with a mask while social distancing) or e-mail to introduce yourself to me and other faculty</a:t>
            </a:r>
          </a:p>
          <a:p>
            <a:endParaRPr lang="en-US" sz="3200" dirty="0">
              <a:solidFill>
                <a:srgbClr val="0F19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office (</a:t>
            </a:r>
            <a:r>
              <a:rPr lang="en-US" sz="320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Joerg Graf) is </a:t>
            </a:r>
            <a:r>
              <a:rPr lang="en-US" sz="32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BPB 409 but meeting will be by WebEx.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54B4A4-B840-4A2D-BAC9-E6EBB59B4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245" y="3807066"/>
            <a:ext cx="6153509" cy="230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51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E5D50-4ACD-4C5A-9C00-D6396B9FD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Get to know the faculty, students, staff and resources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FA400A-7860-4FBE-BF11-53EF8A19E52D}"/>
              </a:ext>
            </a:extLst>
          </p:cNvPr>
          <p:cNvSpPr/>
          <p:nvPr/>
        </p:nvSpPr>
        <p:spPr>
          <a:xfrm>
            <a:off x="528320" y="2500912"/>
            <a:ext cx="8615680" cy="3274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Carol Teschke, Interim Dept. Head (Fall 2021)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Michael Lynes, Department Head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Spencer Nyholm, Interim Assoc. Dept. Head (undergrad education)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Joerg Graf, Assoc. Dept. Head (graduate education)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Maggie McDonnell, Department Administrator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Chelsea Bartos, MCB Graduate Programs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Elaine Mirkin, PSM and PM Programs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47550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F7B80-DE31-496E-BDA6-D2589704A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Graduate programs in MCB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0259DF-96F7-4FC3-AC96-8099CB543A09}"/>
              </a:ext>
            </a:extLst>
          </p:cNvPr>
          <p:cNvSpPr txBox="1"/>
          <p:nvPr/>
        </p:nvSpPr>
        <p:spPr>
          <a:xfrm>
            <a:off x="457200" y="1807535"/>
            <a:ext cx="81445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Doctoral Degree</a:t>
            </a:r>
            <a:br>
              <a:rPr lang="en-US" sz="2400" b="1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MCB PhD</a:t>
            </a:r>
          </a:p>
          <a:p>
            <a:pPr algn="ctr"/>
            <a:r>
              <a:rPr lang="en-US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and Developmental Biology</a:t>
            </a:r>
          </a:p>
          <a:p>
            <a:pPr algn="ctr"/>
            <a:r>
              <a:rPr lang="en-US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Genetics and Genomics</a:t>
            </a:r>
          </a:p>
          <a:p>
            <a:pPr algn="ctr"/>
            <a:r>
              <a:rPr lang="en-US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Microbiology</a:t>
            </a:r>
          </a:p>
          <a:p>
            <a:pPr algn="ctr"/>
            <a:r>
              <a:rPr lang="en-US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Biology, Biochemistry &amp; Biophysics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AA58B3-FC0E-4BE7-B74E-F5A3AFE264A1}"/>
              </a:ext>
            </a:extLst>
          </p:cNvPr>
          <p:cNvSpPr txBox="1"/>
          <p:nvPr/>
        </p:nvSpPr>
        <p:spPr>
          <a:xfrm>
            <a:off x="499730" y="4009193"/>
            <a:ext cx="8144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Master’s Degrees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9309C54-1477-4849-9F8D-69F0908A3C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226068"/>
              </p:ext>
            </p:extLst>
          </p:nvPr>
        </p:nvGraphicFramePr>
        <p:xfrm>
          <a:off x="361507" y="4533010"/>
          <a:ext cx="8420985" cy="238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06995">
                  <a:extLst>
                    <a:ext uri="{9D8B030D-6E8A-4147-A177-3AD203B41FA5}">
                      <a16:colId xmlns:a16="http://schemas.microsoft.com/office/drawing/2014/main" val="3837817829"/>
                    </a:ext>
                  </a:extLst>
                </a:gridCol>
                <a:gridCol w="2806995">
                  <a:extLst>
                    <a:ext uri="{9D8B030D-6E8A-4147-A177-3AD203B41FA5}">
                      <a16:colId xmlns:a16="http://schemas.microsoft.com/office/drawing/2014/main" val="2590158110"/>
                    </a:ext>
                  </a:extLst>
                </a:gridCol>
                <a:gridCol w="2806995">
                  <a:extLst>
                    <a:ext uri="{9D8B030D-6E8A-4147-A177-3AD203B41FA5}">
                      <a16:colId xmlns:a16="http://schemas.microsoft.com/office/drawing/2014/main" val="40555947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F19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MCB M.S.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F19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MCB P.S.M.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F19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MCB P.M.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8432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F19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 and Developmental Biology</a:t>
                      </a:r>
                    </a:p>
                    <a:p>
                      <a:r>
                        <a:rPr lang="en-US" dirty="0">
                          <a:solidFill>
                            <a:srgbClr val="0F19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Genetics and Genomics</a:t>
                      </a:r>
                    </a:p>
                    <a:p>
                      <a:r>
                        <a:rPr lang="en-US" dirty="0">
                          <a:solidFill>
                            <a:srgbClr val="0F19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Microbiology</a:t>
                      </a:r>
                    </a:p>
                    <a:p>
                      <a:r>
                        <a:rPr lang="en-US" dirty="0">
                          <a:solidFill>
                            <a:srgbClr val="0F19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Biochemistry, Biophysics &amp; Structural Biology</a:t>
                      </a:r>
                    </a:p>
                    <a:p>
                      <a:endParaRPr lang="en-US" dirty="0">
                        <a:solidFill>
                          <a:srgbClr val="0F193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F19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Applied Genetics </a:t>
                      </a:r>
                    </a:p>
                    <a:p>
                      <a:r>
                        <a:rPr lang="en-US" dirty="0">
                          <a:solidFill>
                            <a:srgbClr val="0F19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Microbial Systems                       A    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F19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Applied Biochemistry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F19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and Cell Biology</a:t>
                      </a:r>
                    </a:p>
                    <a:p>
                      <a:endParaRPr lang="en-US" dirty="0">
                        <a:solidFill>
                          <a:srgbClr val="0F193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951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0978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5B4B2-759E-4788-B292-2549A08F4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/>
              <a:t>Graduate Program in</a:t>
            </a:r>
            <a:br>
              <a:rPr lang="en-US" sz="3200" b="1" dirty="0"/>
            </a:br>
            <a:r>
              <a:rPr lang="en-US" sz="3200" b="1" dirty="0"/>
              <a:t>Molecular and Cell Biology</a:t>
            </a:r>
            <a:br>
              <a:rPr lang="en-US" sz="3200" b="1" dirty="0"/>
            </a:br>
            <a:r>
              <a:rPr lang="en-US" sz="3200" b="1" dirty="0"/>
              <a:t>Ph.D. and M.S.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37AA01C-1641-48F5-9051-1C13BB4947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27728"/>
              </p:ext>
            </p:extLst>
          </p:nvPr>
        </p:nvGraphicFramePr>
        <p:xfrm>
          <a:off x="846666" y="2132641"/>
          <a:ext cx="7450668" cy="1849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869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of Concentration</a:t>
                      </a:r>
                    </a:p>
                  </a:txBody>
                  <a:tcPr>
                    <a:solidFill>
                      <a:srgbClr val="0F19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Head of AOC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F19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F19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Biochemistry/Biophysics</a:t>
                      </a:r>
                      <a:endParaRPr lang="en-US" dirty="0">
                        <a:solidFill>
                          <a:srgbClr val="0F193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F19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Nathan Alder</a:t>
                      </a:r>
                      <a:endParaRPr lang="en-US" dirty="0">
                        <a:solidFill>
                          <a:srgbClr val="0F193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025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F19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 Biology</a:t>
                      </a:r>
                      <a:endParaRPr lang="en-US" dirty="0">
                        <a:solidFill>
                          <a:srgbClr val="0F193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>
                          <a:solidFill>
                            <a:srgbClr val="0F19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David </a:t>
                      </a:r>
                      <a:r>
                        <a:rPr lang="en-US" sz="1800" dirty="0" err="1">
                          <a:solidFill>
                            <a:srgbClr val="0F19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Goldhamer</a:t>
                      </a:r>
                      <a:endParaRPr lang="en-US" sz="1800" dirty="0">
                        <a:solidFill>
                          <a:srgbClr val="0F193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F19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Genetics and Genomics</a:t>
                      </a:r>
                      <a:endParaRPr lang="en-US" dirty="0">
                        <a:solidFill>
                          <a:srgbClr val="0F193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F19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Mike O’Neill</a:t>
                      </a:r>
                      <a:endParaRPr lang="en-US" dirty="0">
                        <a:solidFill>
                          <a:srgbClr val="0F193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F19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Microbiology</a:t>
                      </a:r>
                      <a:endParaRPr lang="en-US" dirty="0">
                        <a:solidFill>
                          <a:srgbClr val="0F193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F19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Jonathan Klassen</a:t>
                      </a:r>
                      <a:endParaRPr lang="en-US" dirty="0">
                        <a:solidFill>
                          <a:srgbClr val="0F193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E0089A6-4A12-4629-80FC-054D9E5AD488}"/>
              </a:ext>
            </a:extLst>
          </p:cNvPr>
          <p:cNvSpPr txBox="1"/>
          <p:nvPr/>
        </p:nvSpPr>
        <p:spPr>
          <a:xfrm>
            <a:off x="846666" y="4603898"/>
            <a:ext cx="7340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Ph.D. students - Dr. Graf is the temporary 1</a:t>
            </a:r>
            <a:r>
              <a:rPr lang="en-US" baseline="300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year advisor.</a:t>
            </a:r>
          </a:p>
          <a:p>
            <a:pPr>
              <a:buNone/>
            </a:pPr>
            <a:r>
              <a:rPr lang="en-US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MCB M.S. students - Dr. Graf is the temporary 1</a:t>
            </a:r>
            <a:r>
              <a:rPr lang="en-US" baseline="300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semester advisor.</a:t>
            </a:r>
          </a:p>
          <a:p>
            <a:pPr>
              <a:buNone/>
            </a:pPr>
            <a:r>
              <a:rPr lang="en-US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PSM students - their Program Director is the advisor.</a:t>
            </a:r>
          </a:p>
          <a:p>
            <a:pPr>
              <a:buNone/>
            </a:pPr>
            <a:r>
              <a:rPr lang="en-US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can move freely between the different AOC.</a:t>
            </a:r>
          </a:p>
        </p:txBody>
      </p:sp>
    </p:spTree>
    <p:extLst>
      <p:ext uri="{BB962C8B-B14F-4D97-AF65-F5344CB8AC3E}">
        <p14:creationId xmlns:p14="http://schemas.microsoft.com/office/powerpoint/2010/main" val="3212237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000F6723-F758-4643-9433-22CCDC8AC5C9}"/>
              </a:ext>
            </a:extLst>
          </p:cNvPr>
          <p:cNvSpPr/>
          <p:nvPr/>
        </p:nvSpPr>
        <p:spPr>
          <a:xfrm>
            <a:off x="0" y="0"/>
            <a:ext cx="9144000" cy="1530332"/>
          </a:xfrm>
          <a:prstGeom prst="rect">
            <a:avLst/>
          </a:prstGeom>
          <a:solidFill>
            <a:srgbClr val="0F193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95B1E0-582C-4524-AF18-FAF9F4056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086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&amp; Developmental Biology</a:t>
            </a:r>
            <a:br>
              <a:rPr lang="en-US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study the molecular mechanisms underlying cellular processes including gene expression, proliferation and death, differentiation and development, cytoskeletal dynamics, membrane trafficking, signal transduction, and motility</a:t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15">
            <a:extLst>
              <a:ext uri="{FF2B5EF4-FFF2-40B4-BE49-F238E27FC236}">
                <a16:creationId xmlns:a16="http://schemas.microsoft.com/office/drawing/2014/main" id="{5B196275-A42B-4DC8-B52A-B9620BD00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412" y="3083790"/>
            <a:ext cx="26066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0F1938"/>
                </a:solidFill>
                <a:latin typeface="Helvetica" charset="0"/>
              </a:rPr>
              <a:t>Charles </a:t>
            </a:r>
            <a:r>
              <a:rPr lang="en-US" sz="1400" b="1" dirty="0" err="1">
                <a:solidFill>
                  <a:srgbClr val="0F1938"/>
                </a:solidFill>
                <a:latin typeface="Helvetica" charset="0"/>
              </a:rPr>
              <a:t>Giardina</a:t>
            </a:r>
            <a:r>
              <a:rPr lang="en-US" sz="1400" dirty="0">
                <a:solidFill>
                  <a:srgbClr val="0F1938"/>
                </a:solidFill>
                <a:latin typeface="Helvetica" charset="0"/>
              </a:rPr>
              <a:t> </a:t>
            </a:r>
          </a:p>
          <a:p>
            <a:r>
              <a:rPr lang="en-US" sz="1400" dirty="0">
                <a:solidFill>
                  <a:srgbClr val="0F1938"/>
                </a:solidFill>
                <a:latin typeface="Helvetica" charset="0"/>
              </a:rPr>
              <a:t>Cell signaling</a:t>
            </a:r>
          </a:p>
          <a:p>
            <a:r>
              <a:rPr lang="en-US" sz="1400" dirty="0">
                <a:solidFill>
                  <a:srgbClr val="0F1938"/>
                </a:solidFill>
                <a:latin typeface="Helvetica" charset="0"/>
              </a:rPr>
              <a:t>Gene regulation</a:t>
            </a:r>
          </a:p>
          <a:p>
            <a:r>
              <a:rPr lang="en-US" sz="1400" dirty="0">
                <a:solidFill>
                  <a:srgbClr val="0F1938"/>
                </a:solidFill>
                <a:latin typeface="Helvetica" charset="0"/>
              </a:rPr>
              <a:t>Cancer biology</a:t>
            </a: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B8A9E384-9885-49C3-A52C-09D728E61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7539" y="4165025"/>
            <a:ext cx="336463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Goldhamer</a:t>
            </a:r>
          </a:p>
          <a:p>
            <a:r>
              <a:rPr lang="en-US" sz="14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Developmental &amp; regenerative biology </a:t>
            </a:r>
          </a:p>
          <a:p>
            <a:r>
              <a:rPr lang="en-US" sz="14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Stem cells and</a:t>
            </a:r>
          </a:p>
          <a:p>
            <a:r>
              <a:rPr lang="en-US" sz="14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Rare musculoskeletal diseases</a:t>
            </a:r>
          </a:p>
          <a:p>
            <a:r>
              <a:rPr lang="en-US" sz="14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(AOC Head)</a:t>
            </a:r>
          </a:p>
          <a:p>
            <a:endParaRPr lang="en-US" sz="1400" dirty="0">
              <a:latin typeface="Helvetica" charset="0"/>
            </a:endParaRPr>
          </a:p>
        </p:txBody>
      </p:sp>
      <p:sp>
        <p:nvSpPr>
          <p:cNvPr id="23" name="Text Box 20">
            <a:extLst>
              <a:ext uri="{FF2B5EF4-FFF2-40B4-BE49-F238E27FC236}">
                <a16:creationId xmlns:a16="http://schemas.microsoft.com/office/drawing/2014/main" id="{97E4EBD5-1D81-411C-BEB6-ADF07439B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4772" y="1944388"/>
            <a:ext cx="2743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Dave </a:t>
            </a:r>
            <a:r>
              <a:rPr lang="en-US" sz="1400" b="1" dirty="0" err="1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Knecht</a:t>
            </a:r>
            <a:endParaRPr lang="en-US" sz="1400" dirty="0">
              <a:solidFill>
                <a:srgbClr val="0F19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motility</a:t>
            </a:r>
          </a:p>
          <a:p>
            <a:r>
              <a:rPr lang="en-US" sz="1400" dirty="0" err="1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Chemotaxis</a:t>
            </a:r>
            <a:endParaRPr lang="en-US" sz="1400" dirty="0">
              <a:solidFill>
                <a:srgbClr val="0F19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Actin binding proteins</a:t>
            </a:r>
          </a:p>
        </p:txBody>
      </p:sp>
      <p:sp>
        <p:nvSpPr>
          <p:cNvPr id="24" name="Text Box 21">
            <a:extLst>
              <a:ext uri="{FF2B5EF4-FFF2-40B4-BE49-F238E27FC236}">
                <a16:creationId xmlns:a16="http://schemas.microsoft.com/office/drawing/2014/main" id="{64ABD969-408C-433C-81AB-25516C29E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5572" y="3073863"/>
            <a:ext cx="2641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Juliet Lee</a:t>
            </a:r>
            <a:endParaRPr lang="en-US" sz="1400" dirty="0">
              <a:solidFill>
                <a:srgbClr val="0F19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Cytoskeleton</a:t>
            </a:r>
          </a:p>
          <a:p>
            <a:r>
              <a:rPr lang="en-US" sz="14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motility</a:t>
            </a:r>
          </a:p>
          <a:p>
            <a:r>
              <a:rPr lang="en-US" sz="14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Biomechanics</a:t>
            </a:r>
          </a:p>
        </p:txBody>
      </p:sp>
      <p:sp>
        <p:nvSpPr>
          <p:cNvPr id="25" name="Text Box 22">
            <a:extLst>
              <a:ext uri="{FF2B5EF4-FFF2-40B4-BE49-F238E27FC236}">
                <a16:creationId xmlns:a16="http://schemas.microsoft.com/office/drawing/2014/main" id="{F3A05F15-41AC-494C-8BC9-BAC7D1466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5572" y="4215196"/>
            <a:ext cx="2743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Michael </a:t>
            </a:r>
            <a:r>
              <a:rPr lang="en-US" sz="1400" b="1" dirty="0" err="1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Lynes</a:t>
            </a:r>
            <a:endParaRPr lang="en-US" sz="1400" dirty="0">
              <a:solidFill>
                <a:srgbClr val="0F19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err="1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Immunobiology</a:t>
            </a:r>
            <a:endParaRPr lang="en-US" sz="1400" dirty="0">
              <a:solidFill>
                <a:srgbClr val="0F19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err="1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Immunotoxicology</a:t>
            </a:r>
            <a:endParaRPr lang="en-US" sz="1400" dirty="0">
              <a:solidFill>
                <a:srgbClr val="0F19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err="1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Metallothionein</a:t>
            </a:r>
            <a:r>
              <a:rPr lang="en-US" sz="14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function</a:t>
            </a:r>
          </a:p>
        </p:txBody>
      </p:sp>
      <p:sp>
        <p:nvSpPr>
          <p:cNvPr id="26" name="Text Box 25">
            <a:extLst>
              <a:ext uri="{FF2B5EF4-FFF2-40B4-BE49-F238E27FC236}">
                <a16:creationId xmlns:a16="http://schemas.microsoft.com/office/drawing/2014/main" id="{CAB6C5F7-AAF8-48E0-BA7B-04FCBA765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5572" y="5374144"/>
            <a:ext cx="2819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Adam </a:t>
            </a:r>
            <a:r>
              <a:rPr lang="en-US" sz="1400" b="1" dirty="0" err="1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Zweifach</a:t>
            </a:r>
            <a:r>
              <a:rPr lang="en-US" sz="14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Immune cell signaling</a:t>
            </a:r>
          </a:p>
          <a:p>
            <a:r>
              <a:rPr lang="en-US" sz="14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Discovery of new   </a:t>
            </a:r>
          </a:p>
          <a:p>
            <a:r>
              <a:rPr lang="en-US" sz="14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immunomodulatory molecules</a:t>
            </a: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1C9A4D00-365C-4AE5-9DB7-E4A64FFFF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412" y="1944388"/>
            <a:ext cx="228036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 Campellone</a:t>
            </a:r>
            <a:endParaRPr lang="en-US" sz="1400" dirty="0">
              <a:solidFill>
                <a:srgbClr val="0F19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Cytoskeletal dynamics</a:t>
            </a:r>
          </a:p>
          <a:p>
            <a:r>
              <a:rPr lang="en-US" sz="14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Autophagy &amp; Apoptosis</a:t>
            </a:r>
          </a:p>
          <a:p>
            <a:r>
              <a:rPr lang="en-US" sz="14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Cellular bases of diseases</a:t>
            </a:r>
          </a:p>
        </p:txBody>
      </p:sp>
      <p:sp>
        <p:nvSpPr>
          <p:cNvPr id="28" name="Text Box 19">
            <a:extLst>
              <a:ext uri="{FF2B5EF4-FFF2-40B4-BE49-F238E27FC236}">
                <a16:creationId xmlns:a16="http://schemas.microsoft.com/office/drawing/2014/main" id="{C33A8163-4F2F-4388-B4A5-C00DBE145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4273" y="5373388"/>
            <a:ext cx="264678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i="1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Aoife </a:t>
            </a:r>
            <a:r>
              <a:rPr lang="en-US" sz="1400" b="1" i="1" dirty="0" err="1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Heaslip</a:t>
            </a:r>
            <a:r>
              <a:rPr lang="en-US" sz="1400" i="1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i="1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Toxoplasma actin cytoskeleton</a:t>
            </a:r>
          </a:p>
          <a:p>
            <a:r>
              <a:rPr lang="en-US" sz="1400" i="1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Host-pathogen interactions</a:t>
            </a:r>
          </a:p>
          <a:p>
            <a:r>
              <a:rPr lang="en-US" sz="1400" i="1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and secretion</a:t>
            </a:r>
          </a:p>
        </p:txBody>
      </p:sp>
      <p:pic>
        <p:nvPicPr>
          <p:cNvPr id="29" name="Picture 28" descr="Ken-Campellone-150x150.jpg">
            <a:extLst>
              <a:ext uri="{FF2B5EF4-FFF2-40B4-BE49-F238E27FC236}">
                <a16:creationId xmlns:a16="http://schemas.microsoft.com/office/drawing/2014/main" id="{C877E50B-3EB9-40D4-A2B5-C104838F2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44388"/>
            <a:ext cx="1097280" cy="1097280"/>
          </a:xfrm>
          <a:prstGeom prst="rect">
            <a:avLst/>
          </a:prstGeom>
        </p:spPr>
      </p:pic>
      <p:pic>
        <p:nvPicPr>
          <p:cNvPr id="30" name="Picture 29" descr="Giardina-Charles-150x150.jpg">
            <a:extLst>
              <a:ext uri="{FF2B5EF4-FFF2-40B4-BE49-F238E27FC236}">
                <a16:creationId xmlns:a16="http://schemas.microsoft.com/office/drawing/2014/main" id="{3679625B-F3E3-4A53-9B68-92E02AE04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87388"/>
            <a:ext cx="1097280" cy="1097280"/>
          </a:xfrm>
          <a:prstGeom prst="rect">
            <a:avLst/>
          </a:prstGeom>
        </p:spPr>
      </p:pic>
      <p:pic>
        <p:nvPicPr>
          <p:cNvPr id="31" name="Picture 30" descr="Goldhamer-300x300-150x150.jpg">
            <a:extLst>
              <a:ext uri="{FF2B5EF4-FFF2-40B4-BE49-F238E27FC236}">
                <a16:creationId xmlns:a16="http://schemas.microsoft.com/office/drawing/2014/main" id="{7E405BEC-FBA9-43DC-9185-E3280FFBC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30388"/>
            <a:ext cx="1097280" cy="1097280"/>
          </a:xfrm>
          <a:prstGeom prst="rect">
            <a:avLst/>
          </a:prstGeom>
        </p:spPr>
      </p:pic>
      <p:pic>
        <p:nvPicPr>
          <p:cNvPr id="32" name="Picture 31" descr="Heaslip-Picv2-150x150.jpg">
            <a:extLst>
              <a:ext uri="{FF2B5EF4-FFF2-40B4-BE49-F238E27FC236}">
                <a16:creationId xmlns:a16="http://schemas.microsoft.com/office/drawing/2014/main" id="{6BCA4301-51D6-46CC-993F-46C2A6FB2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73388"/>
            <a:ext cx="1097280" cy="1097280"/>
          </a:xfrm>
          <a:prstGeom prst="rect">
            <a:avLst/>
          </a:prstGeom>
        </p:spPr>
      </p:pic>
      <p:pic>
        <p:nvPicPr>
          <p:cNvPr id="33" name="Picture 32" descr="Knecht_David-300x300-150x150.jpg">
            <a:extLst>
              <a:ext uri="{FF2B5EF4-FFF2-40B4-BE49-F238E27FC236}">
                <a16:creationId xmlns:a16="http://schemas.microsoft.com/office/drawing/2014/main" id="{14BB2F4B-FAE6-45FB-88B3-0FF6DEC8D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232" y="1944388"/>
            <a:ext cx="1097280" cy="1097280"/>
          </a:xfrm>
          <a:prstGeom prst="rect">
            <a:avLst/>
          </a:prstGeom>
        </p:spPr>
      </p:pic>
      <p:pic>
        <p:nvPicPr>
          <p:cNvPr id="34" name="Picture 33" descr="Juliet_Lee-300x300-150x150.jpg">
            <a:extLst>
              <a:ext uri="{FF2B5EF4-FFF2-40B4-BE49-F238E27FC236}">
                <a16:creationId xmlns:a16="http://schemas.microsoft.com/office/drawing/2014/main" id="{A2624615-86F0-4F77-B050-F7D8978702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232" y="3087388"/>
            <a:ext cx="1097280" cy="1097280"/>
          </a:xfrm>
          <a:prstGeom prst="rect">
            <a:avLst/>
          </a:prstGeom>
        </p:spPr>
      </p:pic>
      <p:pic>
        <p:nvPicPr>
          <p:cNvPr id="35" name="Picture 34" descr="Lynes_Michael-150x150.jpg">
            <a:extLst>
              <a:ext uri="{FF2B5EF4-FFF2-40B4-BE49-F238E27FC236}">
                <a16:creationId xmlns:a16="http://schemas.microsoft.com/office/drawing/2014/main" id="{66D9E642-B9F3-4BFE-8FEA-98DE0E4E5E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232" y="4230388"/>
            <a:ext cx="1097280" cy="1097280"/>
          </a:xfrm>
          <a:prstGeom prst="rect">
            <a:avLst/>
          </a:prstGeom>
        </p:spPr>
      </p:pic>
      <p:pic>
        <p:nvPicPr>
          <p:cNvPr id="36" name="Picture 35" descr="zweifacha-150x150.jpg">
            <a:extLst>
              <a:ext uri="{FF2B5EF4-FFF2-40B4-BE49-F238E27FC236}">
                <a16:creationId xmlns:a16="http://schemas.microsoft.com/office/drawing/2014/main" id="{5C686398-3821-47AE-A0D6-26158605D2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232" y="5373388"/>
            <a:ext cx="1097280" cy="1097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79B697-0F99-4CC7-BC44-D916372E3715}"/>
              </a:ext>
            </a:extLst>
          </p:cNvPr>
          <p:cNvSpPr txBox="1"/>
          <p:nvPr/>
        </p:nvSpPr>
        <p:spPr>
          <a:xfrm>
            <a:off x="6563360" y="6470668"/>
            <a:ext cx="2491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cellbiology.uconn.edu </a:t>
            </a:r>
          </a:p>
        </p:txBody>
      </p:sp>
    </p:spTree>
    <p:extLst>
      <p:ext uri="{BB962C8B-B14F-4D97-AF65-F5344CB8AC3E}">
        <p14:creationId xmlns:p14="http://schemas.microsoft.com/office/powerpoint/2010/main" val="712921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CBC7D42-D603-4E29-95AE-9A9B8A8C9A11}"/>
              </a:ext>
            </a:extLst>
          </p:cNvPr>
          <p:cNvSpPr/>
          <p:nvPr/>
        </p:nvSpPr>
        <p:spPr>
          <a:xfrm>
            <a:off x="0" y="0"/>
            <a:ext cx="9144000" cy="1063100"/>
          </a:xfrm>
          <a:prstGeom prst="rect">
            <a:avLst/>
          </a:prstGeom>
          <a:solidFill>
            <a:srgbClr val="0F193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726CEB-654A-4329-8EF6-F95F3E0C1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260"/>
            <a:ext cx="8229600" cy="78021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Genetics and Genomics</a:t>
            </a:r>
            <a:br>
              <a:rPr lang="en-US" sz="360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Genome Regulation, Structure &amp; Evolution </a:t>
            </a:r>
            <a:br>
              <a:rPr lang="en-US" dirty="0">
                <a:uFill>
                  <a:solidFill>
                    <a:srgbClr val="FFFFFF"/>
                  </a:solidFill>
                </a:uFill>
              </a:rPr>
            </a:br>
            <a:endParaRPr lang="en-US" dirty="0"/>
          </a:p>
        </p:txBody>
      </p:sp>
      <p:pic>
        <p:nvPicPr>
          <p:cNvPr id="3" name="key_to_genome_reg_wide.png">
            <a:extLst>
              <a:ext uri="{FF2B5EF4-FFF2-40B4-BE49-F238E27FC236}">
                <a16:creationId xmlns:a16="http://schemas.microsoft.com/office/drawing/2014/main" id="{07F5032A-BE14-49DD-9C59-66B94CF98C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85898" y="1233015"/>
            <a:ext cx="2482990" cy="879688"/>
          </a:xfrm>
          <a:prstGeom prst="rect">
            <a:avLst/>
          </a:prstGeom>
          <a:ln w="127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4" name="Picture 3" descr="A picture containing playing, colorful, game, video&#10;&#10;Description automatically generated">
            <a:extLst>
              <a:ext uri="{FF2B5EF4-FFF2-40B4-BE49-F238E27FC236}">
                <a16:creationId xmlns:a16="http://schemas.microsoft.com/office/drawing/2014/main" id="{8324840B-184D-42A7-A5FB-ABF191E5C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532" y="1211173"/>
            <a:ext cx="1939247" cy="11635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D7F5DB-438B-423C-811F-22C64602F2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47" t="9123" r="45122" b="64246"/>
          <a:stretch/>
        </p:blipFill>
        <p:spPr>
          <a:xfrm>
            <a:off x="6616488" y="1126909"/>
            <a:ext cx="1515564" cy="1402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24A539-9146-4DC4-A0CF-181B9FB17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05" y="2776951"/>
            <a:ext cx="2963358" cy="1896959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B4C0D7-CB1D-4EA4-A439-A948B7A5C61D}"/>
              </a:ext>
            </a:extLst>
          </p:cNvPr>
          <p:cNvSpPr/>
          <p:nvPr/>
        </p:nvSpPr>
        <p:spPr>
          <a:xfrm>
            <a:off x="589107" y="4813733"/>
            <a:ext cx="24737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and Science Building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498A63-E500-49FF-9CE1-453A0E5DE3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226" t="6817" r="20196"/>
          <a:stretch/>
        </p:blipFill>
        <p:spPr>
          <a:xfrm>
            <a:off x="4027824" y="2793969"/>
            <a:ext cx="839404" cy="903681"/>
          </a:xfrm>
          <a:prstGeom prst="rect">
            <a:avLst/>
          </a:prstGeom>
          <a:ln>
            <a:solidFill>
              <a:srgbClr val="0F1938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264ED55-9578-4E0C-BF84-8613E2643B27}"/>
              </a:ext>
            </a:extLst>
          </p:cNvPr>
          <p:cNvSpPr/>
          <p:nvPr/>
        </p:nvSpPr>
        <p:spPr>
          <a:xfrm>
            <a:off x="4941594" y="3034133"/>
            <a:ext cx="14718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latinLnBrk="1" hangingPunct="0">
              <a:buClr>
                <a:srgbClr val="FFFFFF"/>
              </a:buClr>
            </a:pPr>
            <a:r>
              <a:rPr lang="en-US" sz="1600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Leighton Core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480ACA-EF13-4557-A2EB-A56D939E41DE}"/>
              </a:ext>
            </a:extLst>
          </p:cNvPr>
          <p:cNvSpPr/>
          <p:nvPr/>
        </p:nvSpPr>
        <p:spPr>
          <a:xfrm>
            <a:off x="7630261" y="2985062"/>
            <a:ext cx="13676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latinLnBrk="1" hangingPunct="0">
              <a:buClr>
                <a:srgbClr val="FFFFFF"/>
              </a:buClr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Craig Nelson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C8DDAC-CAB2-4E89-92E5-F52D45460A12}"/>
              </a:ext>
            </a:extLst>
          </p:cNvPr>
          <p:cNvSpPr txBox="1"/>
          <p:nvPr/>
        </p:nvSpPr>
        <p:spPr>
          <a:xfrm>
            <a:off x="7668312" y="5057518"/>
            <a:ext cx="131318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Mike O’Neill</a:t>
            </a:r>
            <a:b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i="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(AOC Head)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30D0D9-4E87-444E-986D-06BB271226B1}"/>
              </a:ext>
            </a:extLst>
          </p:cNvPr>
          <p:cNvSpPr/>
          <p:nvPr/>
        </p:nvSpPr>
        <p:spPr>
          <a:xfrm>
            <a:off x="7701789" y="6089207"/>
            <a:ext cx="12314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latinLnBrk="1" hangingPunct="0">
              <a:buClr>
                <a:srgbClr val="FFFFFF"/>
              </a:buClr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Ping Zhang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0CDF40-FEB9-4229-97CB-9C8024425112}"/>
              </a:ext>
            </a:extLst>
          </p:cNvPr>
          <p:cNvSpPr/>
          <p:nvPr/>
        </p:nvSpPr>
        <p:spPr>
          <a:xfrm>
            <a:off x="7593901" y="4021290"/>
            <a:ext cx="14798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latinLnBrk="1" hangingPunct="0">
              <a:buClr>
                <a:srgbClr val="FFFFFF"/>
              </a:buClr>
            </a:pPr>
            <a:r>
              <a:rPr lang="en-US" sz="1600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Rachel O’Neill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2BD9B9-3BD0-4898-B472-1BFCAEEE2ED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963" r="13710"/>
          <a:stretch/>
        </p:blipFill>
        <p:spPr>
          <a:xfrm>
            <a:off x="6765116" y="4883003"/>
            <a:ext cx="839404" cy="875289"/>
          </a:xfrm>
          <a:prstGeom prst="rect">
            <a:avLst/>
          </a:prstGeom>
          <a:ln>
            <a:solidFill>
              <a:srgbClr val="0F1938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09542A-8E7E-4924-B706-52DB5CE2B1B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248" t="9758" r="21074" b="17249"/>
          <a:stretch/>
        </p:blipFill>
        <p:spPr>
          <a:xfrm>
            <a:off x="6738383" y="3767106"/>
            <a:ext cx="828086" cy="955466"/>
          </a:xfrm>
          <a:prstGeom prst="rect">
            <a:avLst/>
          </a:prstGeom>
          <a:ln>
            <a:solidFill>
              <a:srgbClr val="0F1938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00CD729-4D4D-4DED-884C-163132700C0F}"/>
              </a:ext>
            </a:extLst>
          </p:cNvPr>
          <p:cNvSpPr/>
          <p:nvPr/>
        </p:nvSpPr>
        <p:spPr>
          <a:xfrm>
            <a:off x="4941594" y="5057518"/>
            <a:ext cx="15167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latinLnBrk="1" hangingPunct="0">
              <a:buClr>
                <a:srgbClr val="FFFFFF"/>
              </a:buClr>
            </a:pPr>
            <a:r>
              <a:rPr lang="en-US" sz="1600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Stacey Hanlon</a:t>
            </a:r>
          </a:p>
          <a:p>
            <a:pPr defTabSz="914400" latinLnBrk="1" hangingPunct="0">
              <a:buClr>
                <a:srgbClr val="FFFFFF"/>
              </a:buClr>
            </a:pPr>
            <a:r>
              <a:rPr lang="en-US" sz="1600" i="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Spring 2021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F5FB13-766D-4622-B459-166DFB4E0829}"/>
              </a:ext>
            </a:extLst>
          </p:cNvPr>
          <p:cNvSpPr/>
          <p:nvPr/>
        </p:nvSpPr>
        <p:spPr>
          <a:xfrm>
            <a:off x="4941594" y="4021160"/>
            <a:ext cx="13805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latinLnBrk="1" hangingPunct="0">
              <a:buClr>
                <a:srgbClr val="FFFFFF"/>
              </a:buClr>
            </a:pPr>
            <a:r>
              <a:rPr lang="en-US" sz="1600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Jelena Erceg</a:t>
            </a:r>
          </a:p>
          <a:p>
            <a:pPr defTabSz="914400" latinLnBrk="1" hangingPunct="0">
              <a:buClr>
                <a:srgbClr val="FFFFFF"/>
              </a:buClr>
            </a:pPr>
            <a:r>
              <a:rPr lang="en-US" sz="1600" i="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Spring 2021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464291D-E8F3-4E19-B690-8EC7A753E0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1743" y="4952233"/>
            <a:ext cx="806059" cy="806059"/>
          </a:xfrm>
          <a:prstGeom prst="rect">
            <a:avLst/>
          </a:prstGeom>
          <a:ln>
            <a:solidFill>
              <a:srgbClr val="0F1938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07CA6B-45D2-4D9F-B9EF-5180FE1F8F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27824" y="3932387"/>
            <a:ext cx="839404" cy="839404"/>
          </a:xfrm>
          <a:prstGeom prst="rect">
            <a:avLst/>
          </a:prstGeom>
          <a:ln>
            <a:solidFill>
              <a:srgbClr val="0F1938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1D9280-8B70-4940-9B16-E8288A5E18D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8237"/>
          <a:stretch/>
        </p:blipFill>
        <p:spPr>
          <a:xfrm>
            <a:off x="6728121" y="2714464"/>
            <a:ext cx="829249" cy="903681"/>
          </a:xfrm>
          <a:prstGeom prst="rect">
            <a:avLst/>
          </a:prstGeom>
          <a:ln>
            <a:solidFill>
              <a:srgbClr val="0F1938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2419910-FD16-4847-B716-41C9EA0207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1236" y="5896924"/>
            <a:ext cx="810832" cy="855465"/>
          </a:xfrm>
          <a:prstGeom prst="rect">
            <a:avLst/>
          </a:prstGeom>
          <a:ln>
            <a:solidFill>
              <a:srgbClr val="0F1938"/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878DF5D-0A25-481B-AA7B-F404FABD3A26}"/>
              </a:ext>
            </a:extLst>
          </p:cNvPr>
          <p:cNvSpPr/>
          <p:nvPr/>
        </p:nvSpPr>
        <p:spPr>
          <a:xfrm>
            <a:off x="4867228" y="6128102"/>
            <a:ext cx="16882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latinLnBrk="1" hangingPunct="0">
              <a:buClr>
                <a:srgbClr val="FFFFFF"/>
              </a:buClr>
            </a:pPr>
            <a:r>
              <a:rPr lang="en-US" sz="1600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Barbara Mellone</a:t>
            </a:r>
          </a:p>
        </p:txBody>
      </p:sp>
      <p:pic>
        <p:nvPicPr>
          <p:cNvPr id="23" name="Picture 2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189AD9F0-3894-45FB-A92D-780BC7B4907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1041" t="6239" r="14560" b="25645"/>
          <a:stretch/>
        </p:blipFill>
        <p:spPr>
          <a:xfrm>
            <a:off x="4052217" y="5875124"/>
            <a:ext cx="839405" cy="875289"/>
          </a:xfrm>
          <a:prstGeom prst="rect">
            <a:avLst/>
          </a:prstGeom>
          <a:ln>
            <a:solidFill>
              <a:srgbClr val="0F1938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C74D265-FA6A-4E9A-A166-7B037E474FCF}"/>
              </a:ext>
            </a:extLst>
          </p:cNvPr>
          <p:cNvSpPr txBox="1"/>
          <p:nvPr/>
        </p:nvSpPr>
        <p:spPr>
          <a:xfrm>
            <a:off x="721020" y="5617859"/>
            <a:ext cx="2508814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</a:pPr>
            <a:r>
              <a:rPr lang="en-US" b="1" dirty="0" err="1">
                <a:solidFill>
                  <a:srgbClr val="0F1938"/>
                </a:solidFill>
                <a:latin typeface="Arial" panose="020B0604020202020204" pitchFamily="34" charset="0"/>
                <a:cs typeface="Arial" panose="020B0604020202020204" pitchFamily="34" charset="0"/>
                <a:hlinkClick r:id="rId14" action="ppaction://hlinkfile"/>
              </a:rPr>
              <a:t>genetics.uconn.edu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F1938"/>
              </a:solidFill>
              <a:effectLst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478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8D857-D84F-4A37-9324-C88141FB2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49" y="148939"/>
            <a:ext cx="8654901" cy="130524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Microbiology</a:t>
            </a:r>
            <a:br>
              <a:rPr lang="en-US" sz="4000" b="1" u="sng" dirty="0"/>
            </a:br>
            <a:r>
              <a:rPr lang="en-US" sz="2400" dirty="0"/>
              <a:t>We offer broad training in microbiology with a focus on microbiomes, symbiosis, evolution, ecology, genomics, and </a:t>
            </a:r>
            <a:r>
              <a:rPr lang="en-US" sz="2400" dirty="0" err="1"/>
              <a:t>phylogeography</a:t>
            </a:r>
            <a:r>
              <a:rPr lang="en-US" sz="2400" dirty="0"/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2DA4D4-BFE0-4C3D-BBC8-6FF907E99A6E}"/>
              </a:ext>
            </a:extLst>
          </p:cNvPr>
          <p:cNvSpPr txBox="1"/>
          <p:nvPr/>
        </p:nvSpPr>
        <p:spPr>
          <a:xfrm>
            <a:off x="1458753" y="1753797"/>
            <a:ext cx="261768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1938"/>
                </a:solidFill>
                <a:latin typeface="Arial"/>
                <a:cs typeface="Arial"/>
              </a:rPr>
              <a:t>Dan Gage</a:t>
            </a:r>
            <a:endParaRPr lang="en-US" sz="1400" dirty="0">
              <a:solidFill>
                <a:srgbClr val="0F1938"/>
              </a:solidFill>
              <a:latin typeface="Arial"/>
              <a:cs typeface="Arial"/>
            </a:endParaRPr>
          </a:p>
          <a:p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- Signaling in </a:t>
            </a:r>
          </a:p>
          <a:p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  microbial symbioses</a:t>
            </a:r>
          </a:p>
          <a:p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- Microbial functions</a:t>
            </a:r>
          </a:p>
          <a:p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  in complex </a:t>
            </a:r>
          </a:p>
          <a:p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  environments</a:t>
            </a:r>
          </a:p>
          <a:p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- </a:t>
            </a:r>
            <a:r>
              <a:rPr lang="en-US" sz="1200" dirty="0" err="1">
                <a:solidFill>
                  <a:srgbClr val="0F1938"/>
                </a:solidFill>
                <a:latin typeface="Arial"/>
                <a:cs typeface="Arial"/>
              </a:rPr>
              <a:t>Protist</a:t>
            </a:r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 biology</a:t>
            </a:r>
          </a:p>
          <a:p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E6C981-950A-4F37-B0D7-D30D346FCC96}"/>
              </a:ext>
            </a:extLst>
          </p:cNvPr>
          <p:cNvSpPr txBox="1"/>
          <p:nvPr/>
        </p:nvSpPr>
        <p:spPr>
          <a:xfrm>
            <a:off x="1458753" y="3346966"/>
            <a:ext cx="159851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F1938"/>
                </a:solidFill>
                <a:latin typeface="Arial"/>
                <a:cs typeface="Arial"/>
              </a:rPr>
              <a:t>Peter </a:t>
            </a:r>
            <a:r>
              <a:rPr lang="en-US" sz="1400" b="1" dirty="0" err="1">
                <a:solidFill>
                  <a:srgbClr val="0F1938"/>
                </a:solidFill>
                <a:latin typeface="Arial"/>
                <a:cs typeface="Arial"/>
              </a:rPr>
              <a:t>Gogarten</a:t>
            </a:r>
            <a:endParaRPr lang="en-US" sz="1400" b="1" dirty="0">
              <a:solidFill>
                <a:srgbClr val="0F1938"/>
              </a:solidFill>
              <a:latin typeface="Arial"/>
              <a:cs typeface="Arial"/>
            </a:endParaRPr>
          </a:p>
          <a:p>
            <a:r>
              <a:rPr lang="en-US" sz="1400" dirty="0">
                <a:solidFill>
                  <a:srgbClr val="0F1938"/>
                </a:solidFill>
                <a:latin typeface="Arial"/>
                <a:cs typeface="Arial"/>
              </a:rPr>
              <a:t>- </a:t>
            </a:r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Gene transfer</a:t>
            </a:r>
          </a:p>
          <a:p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- Selfish genes</a:t>
            </a:r>
          </a:p>
          <a:p>
            <a:pPr>
              <a:buSzPct val="90000"/>
            </a:pPr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- Molecular evolution</a:t>
            </a:r>
          </a:p>
          <a:p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- Early evolution</a:t>
            </a:r>
          </a:p>
          <a:p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  of life</a:t>
            </a:r>
          </a:p>
          <a:p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AE394F-F68D-433D-B875-E408CE944110}"/>
              </a:ext>
            </a:extLst>
          </p:cNvPr>
          <p:cNvSpPr txBox="1"/>
          <p:nvPr/>
        </p:nvSpPr>
        <p:spPr>
          <a:xfrm>
            <a:off x="4395879" y="1741804"/>
            <a:ext cx="190335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F1938"/>
                </a:solidFill>
                <a:latin typeface="Arial"/>
                <a:cs typeface="Arial"/>
              </a:rPr>
              <a:t>Sarah </a:t>
            </a:r>
            <a:r>
              <a:rPr lang="en-US" sz="1400" b="1" dirty="0" err="1">
                <a:solidFill>
                  <a:srgbClr val="0F1938"/>
                </a:solidFill>
                <a:latin typeface="Arial"/>
                <a:cs typeface="Arial"/>
              </a:rPr>
              <a:t>Hird</a:t>
            </a:r>
            <a:endParaRPr lang="en-US" sz="1400" dirty="0">
              <a:solidFill>
                <a:srgbClr val="0F1938"/>
              </a:solidFill>
              <a:latin typeface="Arial"/>
              <a:cs typeface="Arial"/>
            </a:endParaRPr>
          </a:p>
          <a:p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-Host-microbe evolution</a:t>
            </a:r>
          </a:p>
          <a:p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-Microbial               </a:t>
            </a:r>
            <a:r>
              <a:rPr lang="en-US" sz="1200" dirty="0" err="1">
                <a:solidFill>
                  <a:srgbClr val="0F1938"/>
                </a:solidFill>
                <a:latin typeface="Arial"/>
                <a:cs typeface="Arial"/>
              </a:rPr>
              <a:t>phylogeography</a:t>
            </a:r>
            <a:endParaRPr lang="en-US" sz="1200" dirty="0">
              <a:solidFill>
                <a:srgbClr val="0F1938"/>
              </a:solidFill>
              <a:latin typeface="Arial"/>
              <a:cs typeface="Arial"/>
            </a:endParaRPr>
          </a:p>
          <a:p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-Bioinformatics</a:t>
            </a:r>
          </a:p>
          <a:p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4D769C-F153-4742-8C9E-C4D62DD67F47}"/>
              </a:ext>
            </a:extLst>
          </p:cNvPr>
          <p:cNvSpPr txBox="1"/>
          <p:nvPr/>
        </p:nvSpPr>
        <p:spPr>
          <a:xfrm>
            <a:off x="4395879" y="3390060"/>
            <a:ext cx="17139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F1938"/>
                </a:solidFill>
                <a:latin typeface="Arial"/>
                <a:cs typeface="Arial"/>
              </a:rPr>
              <a:t>Jonathan </a:t>
            </a:r>
            <a:r>
              <a:rPr lang="en-US" sz="1400" b="1" dirty="0" err="1">
                <a:solidFill>
                  <a:srgbClr val="0F1938"/>
                </a:solidFill>
                <a:latin typeface="Arial"/>
                <a:cs typeface="Arial"/>
              </a:rPr>
              <a:t>Klassen</a:t>
            </a:r>
            <a:endParaRPr lang="en-US" sz="1400" b="1" dirty="0">
              <a:solidFill>
                <a:srgbClr val="0F1938"/>
              </a:solidFill>
              <a:latin typeface="Arial"/>
              <a:cs typeface="Arial"/>
            </a:endParaRPr>
          </a:p>
          <a:p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-Fungus-growing ants</a:t>
            </a:r>
          </a:p>
          <a:p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-Defensive symbiosis</a:t>
            </a:r>
          </a:p>
          <a:p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-</a:t>
            </a:r>
            <a:r>
              <a:rPr lang="en-US" sz="1200" dirty="0" err="1">
                <a:solidFill>
                  <a:srgbClr val="0F1938"/>
                </a:solidFill>
                <a:latin typeface="Arial"/>
                <a:cs typeface="Arial"/>
              </a:rPr>
              <a:t>Microbiome</a:t>
            </a:r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 function</a:t>
            </a:r>
          </a:p>
          <a:p>
            <a:pPr marL="285750" indent="-285750">
              <a:buFontTx/>
              <a:buChar char="-"/>
            </a:pP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CA3C1E-CC01-49DD-8AA6-63C7AA4AFDE1}"/>
              </a:ext>
            </a:extLst>
          </p:cNvPr>
          <p:cNvSpPr txBox="1"/>
          <p:nvPr/>
        </p:nvSpPr>
        <p:spPr>
          <a:xfrm>
            <a:off x="7499991" y="1737680"/>
            <a:ext cx="16578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F1938"/>
                </a:solidFill>
                <a:latin typeface="Arial"/>
                <a:cs typeface="Arial"/>
              </a:rPr>
              <a:t>Ken Noll</a:t>
            </a:r>
          </a:p>
          <a:p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- Thermophiles</a:t>
            </a:r>
          </a:p>
          <a:p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- Microbial physiology</a:t>
            </a:r>
          </a:p>
          <a:p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775866-6692-4605-A38D-C6344294C167}"/>
              </a:ext>
            </a:extLst>
          </p:cNvPr>
          <p:cNvSpPr txBox="1"/>
          <p:nvPr/>
        </p:nvSpPr>
        <p:spPr>
          <a:xfrm>
            <a:off x="7449930" y="3406902"/>
            <a:ext cx="167706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F1938"/>
                </a:solidFill>
                <a:latin typeface="Arial"/>
                <a:cs typeface="Arial"/>
              </a:rPr>
              <a:t>Spencer Nyholm</a:t>
            </a:r>
          </a:p>
          <a:p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- Marine symbioses</a:t>
            </a:r>
          </a:p>
          <a:p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- Innate immunity</a:t>
            </a:r>
          </a:p>
          <a:p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- Defensive symbiosis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FF8276-BA04-45CC-87D8-3BC079860A7F}"/>
              </a:ext>
            </a:extLst>
          </p:cNvPr>
          <p:cNvSpPr txBox="1"/>
          <p:nvPr/>
        </p:nvSpPr>
        <p:spPr>
          <a:xfrm>
            <a:off x="7484361" y="5112666"/>
            <a:ext cx="17412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F1938"/>
                </a:solidFill>
                <a:latin typeface="Arial"/>
                <a:cs typeface="Arial"/>
              </a:rPr>
              <a:t>Thane </a:t>
            </a:r>
            <a:r>
              <a:rPr lang="en-US" sz="1400" b="1" dirty="0" err="1">
                <a:solidFill>
                  <a:srgbClr val="0F1938"/>
                </a:solidFill>
                <a:latin typeface="Arial"/>
                <a:cs typeface="Arial"/>
              </a:rPr>
              <a:t>Papke</a:t>
            </a:r>
            <a:endParaRPr lang="en-US" sz="1400" b="1" dirty="0">
              <a:solidFill>
                <a:srgbClr val="0F1938"/>
              </a:solidFill>
              <a:latin typeface="Arial"/>
              <a:cs typeface="Arial"/>
            </a:endParaRPr>
          </a:p>
          <a:p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-</a:t>
            </a:r>
            <a:r>
              <a:rPr lang="en-US" sz="1200" dirty="0" err="1">
                <a:solidFill>
                  <a:srgbClr val="0F1938"/>
                </a:solidFill>
                <a:latin typeface="Arial"/>
                <a:cs typeface="Arial"/>
              </a:rPr>
              <a:t>Haloarchaea</a:t>
            </a:r>
            <a:endParaRPr lang="en-US" sz="1200" dirty="0">
              <a:solidFill>
                <a:srgbClr val="0F1938"/>
              </a:solidFill>
              <a:latin typeface="Arial"/>
              <a:cs typeface="Arial"/>
            </a:endParaRPr>
          </a:p>
          <a:p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-Microbial community</a:t>
            </a:r>
          </a:p>
          <a:p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 structure and function</a:t>
            </a:r>
          </a:p>
          <a:p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-Prokaryotic speciation</a:t>
            </a:r>
          </a:p>
          <a:p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5DFC66-EF9E-464B-A258-AC86A6D012A8}"/>
              </a:ext>
            </a:extLst>
          </p:cNvPr>
          <p:cNvSpPr txBox="1"/>
          <p:nvPr/>
        </p:nvSpPr>
        <p:spPr>
          <a:xfrm>
            <a:off x="4395879" y="5091337"/>
            <a:ext cx="200868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F1938"/>
                </a:solidFill>
                <a:latin typeface="Arial"/>
                <a:cs typeface="Arial"/>
              </a:rPr>
              <a:t>Kat Milligan-</a:t>
            </a:r>
            <a:r>
              <a:rPr lang="en-US" sz="1400" b="1" dirty="0" err="1">
                <a:solidFill>
                  <a:srgbClr val="0F1938"/>
                </a:solidFill>
                <a:latin typeface="Arial"/>
                <a:cs typeface="Arial"/>
              </a:rPr>
              <a:t>Myhre</a:t>
            </a:r>
            <a:endParaRPr lang="en-US" sz="1400" b="1" dirty="0">
              <a:solidFill>
                <a:srgbClr val="0F1938"/>
              </a:solidFill>
              <a:latin typeface="Arial"/>
              <a:cs typeface="Arial"/>
            </a:endParaRPr>
          </a:p>
          <a:p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-Host-microbe interactions</a:t>
            </a:r>
          </a:p>
          <a:p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-Population variation in</a:t>
            </a:r>
          </a:p>
          <a:p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F1938"/>
                </a:solidFill>
                <a:latin typeface="Arial"/>
                <a:cs typeface="Arial"/>
              </a:rPr>
              <a:t>microbiota</a:t>
            </a:r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 interactions</a:t>
            </a:r>
          </a:p>
          <a:p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-Gut </a:t>
            </a:r>
            <a:r>
              <a:rPr lang="en-US" sz="1200" dirty="0" err="1">
                <a:solidFill>
                  <a:srgbClr val="0F1938"/>
                </a:solidFill>
                <a:latin typeface="Arial"/>
                <a:cs typeface="Arial"/>
              </a:rPr>
              <a:t>microbiota</a:t>
            </a:r>
            <a:endParaRPr lang="en-US" sz="1200" dirty="0">
              <a:solidFill>
                <a:srgbClr val="0F1938"/>
              </a:solidFill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</p:txBody>
      </p:sp>
      <p:pic>
        <p:nvPicPr>
          <p:cNvPr id="11" name="Picture 10" descr="Screen Shot 2020-08-18 at 3.13.04 PM.png">
            <a:extLst>
              <a:ext uri="{FF2B5EF4-FFF2-40B4-BE49-F238E27FC236}">
                <a16:creationId xmlns:a16="http://schemas.microsoft.com/office/drawing/2014/main" id="{4D20D2BD-678E-4F10-B12D-769A994E0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2" y="1743433"/>
            <a:ext cx="1364351" cy="1348011"/>
          </a:xfrm>
          <a:prstGeom prst="rect">
            <a:avLst/>
          </a:prstGeom>
        </p:spPr>
      </p:pic>
      <p:pic>
        <p:nvPicPr>
          <p:cNvPr id="12" name="Picture 11" descr="Screen Shot 2020-08-18 at 3.13.54 PM.png">
            <a:extLst>
              <a:ext uri="{FF2B5EF4-FFF2-40B4-BE49-F238E27FC236}">
                <a16:creationId xmlns:a16="http://schemas.microsoft.com/office/drawing/2014/main" id="{17D1CD0F-F4C7-47AA-8131-C13596631A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3119252" y="1753797"/>
            <a:ext cx="1254984" cy="1414897"/>
          </a:xfrm>
          <a:prstGeom prst="rect">
            <a:avLst/>
          </a:prstGeom>
        </p:spPr>
      </p:pic>
      <p:pic>
        <p:nvPicPr>
          <p:cNvPr id="13" name="Picture 12" descr="Screen Shot 2020-08-18 at 3.14.11 PM.png">
            <a:extLst>
              <a:ext uri="{FF2B5EF4-FFF2-40B4-BE49-F238E27FC236}">
                <a16:creationId xmlns:a16="http://schemas.microsoft.com/office/drawing/2014/main" id="{2FCE8197-3565-4BAD-AB00-97BC238CAD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8"/>
          <a:stretch/>
        </p:blipFill>
        <p:spPr>
          <a:xfrm>
            <a:off x="3099651" y="3368671"/>
            <a:ext cx="1254984" cy="1560279"/>
          </a:xfrm>
          <a:prstGeom prst="rect">
            <a:avLst/>
          </a:prstGeom>
        </p:spPr>
      </p:pic>
      <p:pic>
        <p:nvPicPr>
          <p:cNvPr id="14" name="Picture 13" descr="Screen Shot 2020-08-18 at 3.14.33 PM.png">
            <a:extLst>
              <a:ext uri="{FF2B5EF4-FFF2-40B4-BE49-F238E27FC236}">
                <a16:creationId xmlns:a16="http://schemas.microsoft.com/office/drawing/2014/main" id="{E5DC70C0-2414-4113-9848-9ADCB8BE7C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58"/>
          <a:stretch/>
        </p:blipFill>
        <p:spPr>
          <a:xfrm>
            <a:off x="3078583" y="5100636"/>
            <a:ext cx="1300198" cy="1502392"/>
          </a:xfrm>
          <a:prstGeom prst="rect">
            <a:avLst/>
          </a:prstGeom>
        </p:spPr>
      </p:pic>
      <p:pic>
        <p:nvPicPr>
          <p:cNvPr id="15" name="Picture 14" descr="Screen Shot 2020-08-18 at 3.14.48 PM.png">
            <a:extLst>
              <a:ext uri="{FF2B5EF4-FFF2-40B4-BE49-F238E27FC236}">
                <a16:creationId xmlns:a16="http://schemas.microsoft.com/office/drawing/2014/main" id="{D50FCF8E-4CC4-4383-8465-F6FAA86674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109" y="5112666"/>
            <a:ext cx="1215568" cy="1443045"/>
          </a:xfrm>
          <a:prstGeom prst="rect">
            <a:avLst/>
          </a:prstGeom>
        </p:spPr>
      </p:pic>
      <p:pic>
        <p:nvPicPr>
          <p:cNvPr id="16" name="Picture 15" descr="Screen Shot 2020-08-18 at 3.15.01 PM.png">
            <a:extLst>
              <a:ext uri="{FF2B5EF4-FFF2-40B4-BE49-F238E27FC236}">
                <a16:creationId xmlns:a16="http://schemas.microsoft.com/office/drawing/2014/main" id="{EA6DE2AF-5E0B-4670-961E-BF77C6C579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7" b="20591"/>
          <a:stretch/>
        </p:blipFill>
        <p:spPr>
          <a:xfrm>
            <a:off x="6235969" y="1743669"/>
            <a:ext cx="1223949" cy="1522147"/>
          </a:xfrm>
          <a:prstGeom prst="rect">
            <a:avLst/>
          </a:prstGeom>
        </p:spPr>
      </p:pic>
      <p:pic>
        <p:nvPicPr>
          <p:cNvPr id="17" name="Picture 16" descr="IMG_0515 2.jpg">
            <a:extLst>
              <a:ext uri="{FF2B5EF4-FFF2-40B4-BE49-F238E27FC236}">
                <a16:creationId xmlns:a16="http://schemas.microsoft.com/office/drawing/2014/main" id="{522B507F-D80B-47D4-BD08-08C41F7BCF0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9" t="14815" b="45309"/>
          <a:stretch/>
        </p:blipFill>
        <p:spPr>
          <a:xfrm>
            <a:off x="6221991" y="3360899"/>
            <a:ext cx="1227939" cy="1612366"/>
          </a:xfrm>
          <a:prstGeom prst="rect">
            <a:avLst/>
          </a:prstGeom>
        </p:spPr>
      </p:pic>
      <p:pic>
        <p:nvPicPr>
          <p:cNvPr id="18" name="Picture 17" descr="Screen Shot 2020-08-20 at 9.03.18 PM.png">
            <a:extLst>
              <a:ext uri="{FF2B5EF4-FFF2-40B4-BE49-F238E27FC236}">
                <a16:creationId xmlns:a16="http://schemas.microsoft.com/office/drawing/2014/main" id="{2DF52E4F-4573-4F95-8986-9A18359E34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0" y="3390060"/>
            <a:ext cx="1344211" cy="13442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BE962D-6FD8-40AA-834E-A75C10A68F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923" y="5088800"/>
            <a:ext cx="1300198" cy="151143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C149FD4-D679-4A4F-8F46-EB1EBC129CFB}"/>
              </a:ext>
            </a:extLst>
          </p:cNvPr>
          <p:cNvSpPr txBox="1"/>
          <p:nvPr/>
        </p:nvSpPr>
        <p:spPr>
          <a:xfrm>
            <a:off x="1426854" y="5041643"/>
            <a:ext cx="169077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0F1938"/>
                </a:solidFill>
                <a:latin typeface="Arial"/>
                <a:cs typeface="Arial"/>
              </a:rPr>
              <a:t>Joerg</a:t>
            </a:r>
            <a:r>
              <a:rPr lang="en-US" sz="1400" b="1" dirty="0">
                <a:solidFill>
                  <a:srgbClr val="0F1938"/>
                </a:solidFill>
                <a:latin typeface="Arial"/>
                <a:cs typeface="Arial"/>
              </a:rPr>
              <a:t> Graf</a:t>
            </a:r>
          </a:p>
          <a:p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- Host-microbe</a:t>
            </a:r>
          </a:p>
          <a:p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  interactions</a:t>
            </a:r>
          </a:p>
          <a:p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- Bacterial genomics</a:t>
            </a:r>
          </a:p>
          <a:p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- Experimental</a:t>
            </a:r>
          </a:p>
          <a:p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  evolution</a:t>
            </a:r>
          </a:p>
          <a:p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- Antibiotic resistance</a:t>
            </a:r>
          </a:p>
          <a:p>
            <a:r>
              <a:rPr lang="en-US" sz="1200" dirty="0">
                <a:solidFill>
                  <a:srgbClr val="0F1938"/>
                </a:solidFill>
                <a:latin typeface="Arial"/>
                <a:cs typeface="Arial"/>
              </a:rPr>
              <a:t>- Biofilms</a:t>
            </a:r>
          </a:p>
          <a:p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CE1445-2676-46FE-B9F5-C66F468B1548}"/>
              </a:ext>
            </a:extLst>
          </p:cNvPr>
          <p:cNvSpPr txBox="1"/>
          <p:nvPr/>
        </p:nvSpPr>
        <p:spPr>
          <a:xfrm>
            <a:off x="5806886" y="6555711"/>
            <a:ext cx="341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https://microbiology.uconn.edu/</a:t>
            </a:r>
          </a:p>
        </p:txBody>
      </p:sp>
    </p:spTree>
    <p:extLst>
      <p:ext uri="{BB962C8B-B14F-4D97-AF65-F5344CB8AC3E}">
        <p14:creationId xmlns:p14="http://schemas.microsoft.com/office/powerpoint/2010/main" val="4180404280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purl.org/dc/elements/1.1/"/>
    <ds:schemaRef ds:uri="http://schemas.microsoft.com/office/2006/metadata/properties"/>
    <ds:schemaRef ds:uri="http://purl.org/dc/dcmitype/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sharepoint/v3/field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blue-standard-template.potx</Template>
  <TotalTime>3622</TotalTime>
  <Words>1794</Words>
  <Application>Microsoft Office PowerPoint</Application>
  <PresentationFormat>On-screen Show (4:3)</PresentationFormat>
  <Paragraphs>311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ＭＳ Ｐゴシック</vt:lpstr>
      <vt:lpstr>Arial</vt:lpstr>
      <vt:lpstr>Calibri</vt:lpstr>
      <vt:lpstr>Calibri Light</vt:lpstr>
      <vt:lpstr>Consolas</vt:lpstr>
      <vt:lpstr>Helvetica</vt:lpstr>
      <vt:lpstr>Wingdings</vt:lpstr>
      <vt:lpstr>1_Custom Design</vt:lpstr>
      <vt:lpstr>Custom Design</vt:lpstr>
      <vt:lpstr>Office Theme</vt:lpstr>
      <vt:lpstr>1_Office Theme</vt:lpstr>
      <vt:lpstr>PowerPoint Presentation</vt:lpstr>
      <vt:lpstr>Before we get Started:  Information for Activating Proximity Cards</vt:lpstr>
      <vt:lpstr>Welcome to MCB</vt:lpstr>
      <vt:lpstr>Get to know the faculty, students, staff and resources</vt:lpstr>
      <vt:lpstr>Graduate programs in MCB</vt:lpstr>
      <vt:lpstr>Graduate Program in Molecular and Cell Biology Ph.D. and M.S.</vt:lpstr>
      <vt:lpstr>Cell &amp; Developmental Biology We study the molecular mechanisms underlying cellular processes including gene expression, proliferation and death, differentiation and development, cytoskeletal dynamics, membrane trafficking, signal transduction, and motility </vt:lpstr>
      <vt:lpstr>Genetics and Genomics Genome Regulation, Structure &amp; Evolution  </vt:lpstr>
      <vt:lpstr>Microbiology We offer broad training in microbiology with a focus on microbiomes, symbiosis, evolution, ecology, genomics, and phylogeography. </vt:lpstr>
      <vt:lpstr>Structural Biology, Biochemistry &amp; Biophysics (SB3)</vt:lpstr>
      <vt:lpstr>PowerPoint Presentation</vt:lpstr>
      <vt:lpstr>Where we are</vt:lpstr>
      <vt:lpstr>How to find out more?</vt:lpstr>
      <vt:lpstr>Safety Training</vt:lpstr>
      <vt:lpstr>PowerPoint Presentation</vt:lpstr>
      <vt:lpstr>PowerPoint Presentation</vt:lpstr>
      <vt:lpstr>PowerPoint Presentation</vt:lpstr>
      <vt:lpstr>PowerPoint Presentation</vt:lpstr>
      <vt:lpstr>General Expectations</vt:lpstr>
      <vt:lpstr>PowerPoint Presentation</vt:lpstr>
      <vt:lpstr>PowerPoint Presentation</vt:lpstr>
      <vt:lpstr>PowerPoint Presentation</vt:lpstr>
      <vt:lpstr>Info for PhD students</vt:lpstr>
      <vt:lpstr>Info for PhD Students</vt:lpstr>
      <vt:lpstr>PowerPoint Presentation</vt:lpstr>
      <vt:lpstr>PowerPoint Presentation</vt:lpstr>
      <vt:lpstr>Info for Professional Science Master’s and Professional Master’s Students</vt:lpstr>
      <vt:lpstr>Departmental Seminars</vt:lpstr>
      <vt:lpstr>What to do if things go wrong?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McDonnell, Maggie</cp:lastModifiedBy>
  <cp:revision>103</cp:revision>
  <dcterms:created xsi:type="dcterms:W3CDTF">2010-04-12T23:12:02Z</dcterms:created>
  <dcterms:modified xsi:type="dcterms:W3CDTF">2021-09-08T12:30:42Z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