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84" r:id="rId2"/>
    <p:sldId id="286" r:id="rId3"/>
    <p:sldId id="266" r:id="rId4"/>
    <p:sldId id="283" r:id="rId5"/>
    <p:sldId id="285" r:id="rId6"/>
    <p:sldId id="28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3" autoAdjust="0"/>
    <p:restoredTop sz="94660"/>
  </p:normalViewPr>
  <p:slideViewPr>
    <p:cSldViewPr snapToGrid="0">
      <p:cViewPr varScale="1">
        <p:scale>
          <a:sx n="118" d="100"/>
          <a:sy n="118" d="100"/>
        </p:scale>
        <p:origin x="240" y="2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7C97C5-B65A-45EF-B6EA-D9ABC609B0D1}" type="datetimeFigureOut">
              <a:rPr lang="en-US" smtClean="0"/>
              <a:t>1/15/20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A0A286-4F34-4329-8A3A-2DA88D4F6572}" type="slidenum">
              <a:rPr lang="en-US" smtClean="0"/>
              <a:t>‹#›</a:t>
            </a:fld>
            <a:endParaRPr lang="en-US"/>
          </a:p>
        </p:txBody>
      </p:sp>
    </p:spTree>
    <p:extLst>
      <p:ext uri="{BB962C8B-B14F-4D97-AF65-F5344CB8AC3E}">
        <p14:creationId xmlns:p14="http://schemas.microsoft.com/office/powerpoint/2010/main" val="660236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F28ADD4-2A8F-E749-8048-CBD85E935B64}" type="slidenum">
              <a:rPr lang="en-US" smtClean="0"/>
              <a:t>3</a:t>
            </a:fld>
            <a:endParaRPr lang="en-US"/>
          </a:p>
        </p:txBody>
      </p:sp>
    </p:spTree>
    <p:extLst>
      <p:ext uri="{BB962C8B-B14F-4D97-AF65-F5344CB8AC3E}">
        <p14:creationId xmlns:p14="http://schemas.microsoft.com/office/powerpoint/2010/main" val="3090006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06C93-83F1-4C46-A3BE-4E7EAE9B1EC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A3EB0AE-951B-4623-930A-2297D99026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F24937A-B64A-4CDE-8395-33FEB0D32443}"/>
              </a:ext>
            </a:extLst>
          </p:cNvPr>
          <p:cNvSpPr>
            <a:spLocks noGrp="1"/>
          </p:cNvSpPr>
          <p:nvPr>
            <p:ph type="dt" sz="half" idx="10"/>
          </p:nvPr>
        </p:nvSpPr>
        <p:spPr/>
        <p:txBody>
          <a:bodyPr/>
          <a:lstStyle/>
          <a:p>
            <a:fld id="{D2D48818-3C0F-497D-A23D-5BD7D92300A1}" type="datetimeFigureOut">
              <a:rPr lang="en-US" smtClean="0"/>
              <a:t>1/15/20</a:t>
            </a:fld>
            <a:endParaRPr lang="en-US"/>
          </a:p>
        </p:txBody>
      </p:sp>
      <p:sp>
        <p:nvSpPr>
          <p:cNvPr id="5" name="Footer Placeholder 4">
            <a:extLst>
              <a:ext uri="{FF2B5EF4-FFF2-40B4-BE49-F238E27FC236}">
                <a16:creationId xmlns:a16="http://schemas.microsoft.com/office/drawing/2014/main" id="{CBCAB73D-E353-4864-B23D-0F14D282AF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E09E3C-67AD-4C42-914B-0F9F5258A9BE}"/>
              </a:ext>
            </a:extLst>
          </p:cNvPr>
          <p:cNvSpPr>
            <a:spLocks noGrp="1"/>
          </p:cNvSpPr>
          <p:nvPr>
            <p:ph type="sldNum" sz="quarter" idx="12"/>
          </p:nvPr>
        </p:nvSpPr>
        <p:spPr/>
        <p:txBody>
          <a:bodyPr/>
          <a:lstStyle/>
          <a:p>
            <a:fld id="{21202DCA-93A7-419C-A986-5DD981B3FEA8}" type="slidenum">
              <a:rPr lang="en-US" smtClean="0"/>
              <a:t>‹#›</a:t>
            </a:fld>
            <a:endParaRPr lang="en-US"/>
          </a:p>
        </p:txBody>
      </p:sp>
    </p:spTree>
    <p:extLst>
      <p:ext uri="{BB962C8B-B14F-4D97-AF65-F5344CB8AC3E}">
        <p14:creationId xmlns:p14="http://schemas.microsoft.com/office/powerpoint/2010/main" val="1481196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7F4DD-9D6A-435F-A992-88FAFEA91EB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477660D-6687-48C6-9F86-130844852F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DD0946-865B-4598-B8A9-AA2E451689F3}"/>
              </a:ext>
            </a:extLst>
          </p:cNvPr>
          <p:cNvSpPr>
            <a:spLocks noGrp="1"/>
          </p:cNvSpPr>
          <p:nvPr>
            <p:ph type="dt" sz="half" idx="10"/>
          </p:nvPr>
        </p:nvSpPr>
        <p:spPr/>
        <p:txBody>
          <a:bodyPr/>
          <a:lstStyle/>
          <a:p>
            <a:fld id="{D2D48818-3C0F-497D-A23D-5BD7D92300A1}" type="datetimeFigureOut">
              <a:rPr lang="en-US" smtClean="0"/>
              <a:t>1/15/20</a:t>
            </a:fld>
            <a:endParaRPr lang="en-US"/>
          </a:p>
        </p:txBody>
      </p:sp>
      <p:sp>
        <p:nvSpPr>
          <p:cNvPr id="5" name="Footer Placeholder 4">
            <a:extLst>
              <a:ext uri="{FF2B5EF4-FFF2-40B4-BE49-F238E27FC236}">
                <a16:creationId xmlns:a16="http://schemas.microsoft.com/office/drawing/2014/main" id="{FF649D09-C1DE-46A9-B435-8096047451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8E35FE-1013-4990-B783-E0F6B102D6C5}"/>
              </a:ext>
            </a:extLst>
          </p:cNvPr>
          <p:cNvSpPr>
            <a:spLocks noGrp="1"/>
          </p:cNvSpPr>
          <p:nvPr>
            <p:ph type="sldNum" sz="quarter" idx="12"/>
          </p:nvPr>
        </p:nvSpPr>
        <p:spPr/>
        <p:txBody>
          <a:bodyPr/>
          <a:lstStyle/>
          <a:p>
            <a:fld id="{21202DCA-93A7-419C-A986-5DD981B3FEA8}" type="slidenum">
              <a:rPr lang="en-US" smtClean="0"/>
              <a:t>‹#›</a:t>
            </a:fld>
            <a:endParaRPr lang="en-US"/>
          </a:p>
        </p:txBody>
      </p:sp>
    </p:spTree>
    <p:extLst>
      <p:ext uri="{BB962C8B-B14F-4D97-AF65-F5344CB8AC3E}">
        <p14:creationId xmlns:p14="http://schemas.microsoft.com/office/powerpoint/2010/main" val="2382093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A0B17E-C559-44A3-8FD0-4A911E30E33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C5E36CA-5489-487A-8B85-80FFEF7B7DE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EBB734-87F2-43FF-B238-AE9F31F6CEA3}"/>
              </a:ext>
            </a:extLst>
          </p:cNvPr>
          <p:cNvSpPr>
            <a:spLocks noGrp="1"/>
          </p:cNvSpPr>
          <p:nvPr>
            <p:ph type="dt" sz="half" idx="10"/>
          </p:nvPr>
        </p:nvSpPr>
        <p:spPr/>
        <p:txBody>
          <a:bodyPr/>
          <a:lstStyle/>
          <a:p>
            <a:fld id="{D2D48818-3C0F-497D-A23D-5BD7D92300A1}" type="datetimeFigureOut">
              <a:rPr lang="en-US" smtClean="0"/>
              <a:t>1/15/20</a:t>
            </a:fld>
            <a:endParaRPr lang="en-US"/>
          </a:p>
        </p:txBody>
      </p:sp>
      <p:sp>
        <p:nvSpPr>
          <p:cNvPr id="5" name="Footer Placeholder 4">
            <a:extLst>
              <a:ext uri="{FF2B5EF4-FFF2-40B4-BE49-F238E27FC236}">
                <a16:creationId xmlns:a16="http://schemas.microsoft.com/office/drawing/2014/main" id="{AC0E2560-00E0-41A4-9AF8-EAAAA0B5E5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CDE0B2-45A9-4C90-B46C-0D40003192AD}"/>
              </a:ext>
            </a:extLst>
          </p:cNvPr>
          <p:cNvSpPr>
            <a:spLocks noGrp="1"/>
          </p:cNvSpPr>
          <p:nvPr>
            <p:ph type="sldNum" sz="quarter" idx="12"/>
          </p:nvPr>
        </p:nvSpPr>
        <p:spPr/>
        <p:txBody>
          <a:bodyPr/>
          <a:lstStyle/>
          <a:p>
            <a:fld id="{21202DCA-93A7-419C-A986-5DD981B3FEA8}" type="slidenum">
              <a:rPr lang="en-US" smtClean="0"/>
              <a:t>‹#›</a:t>
            </a:fld>
            <a:endParaRPr lang="en-US"/>
          </a:p>
        </p:txBody>
      </p:sp>
    </p:spTree>
    <p:extLst>
      <p:ext uri="{BB962C8B-B14F-4D97-AF65-F5344CB8AC3E}">
        <p14:creationId xmlns:p14="http://schemas.microsoft.com/office/powerpoint/2010/main" val="1802210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4E2C6-FC39-449E-B953-DDE1AFBBDFF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C73739-6AD7-4F67-B244-7C126A43976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87B275-6F97-4609-80D6-4B3264C18351}"/>
              </a:ext>
            </a:extLst>
          </p:cNvPr>
          <p:cNvSpPr>
            <a:spLocks noGrp="1"/>
          </p:cNvSpPr>
          <p:nvPr>
            <p:ph type="dt" sz="half" idx="10"/>
          </p:nvPr>
        </p:nvSpPr>
        <p:spPr/>
        <p:txBody>
          <a:bodyPr/>
          <a:lstStyle/>
          <a:p>
            <a:fld id="{D2D48818-3C0F-497D-A23D-5BD7D92300A1}" type="datetimeFigureOut">
              <a:rPr lang="en-US" smtClean="0"/>
              <a:t>1/15/20</a:t>
            </a:fld>
            <a:endParaRPr lang="en-US"/>
          </a:p>
        </p:txBody>
      </p:sp>
      <p:sp>
        <p:nvSpPr>
          <p:cNvPr id="5" name="Footer Placeholder 4">
            <a:extLst>
              <a:ext uri="{FF2B5EF4-FFF2-40B4-BE49-F238E27FC236}">
                <a16:creationId xmlns:a16="http://schemas.microsoft.com/office/drawing/2014/main" id="{85EF7A07-923F-48E5-B7AA-3BF63D9F04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2FD545-83B7-45D7-A404-6403A59C5ACB}"/>
              </a:ext>
            </a:extLst>
          </p:cNvPr>
          <p:cNvSpPr>
            <a:spLocks noGrp="1"/>
          </p:cNvSpPr>
          <p:nvPr>
            <p:ph type="sldNum" sz="quarter" idx="12"/>
          </p:nvPr>
        </p:nvSpPr>
        <p:spPr/>
        <p:txBody>
          <a:bodyPr/>
          <a:lstStyle/>
          <a:p>
            <a:fld id="{21202DCA-93A7-419C-A986-5DD981B3FEA8}" type="slidenum">
              <a:rPr lang="en-US" smtClean="0"/>
              <a:t>‹#›</a:t>
            </a:fld>
            <a:endParaRPr lang="en-US"/>
          </a:p>
        </p:txBody>
      </p:sp>
    </p:spTree>
    <p:extLst>
      <p:ext uri="{BB962C8B-B14F-4D97-AF65-F5344CB8AC3E}">
        <p14:creationId xmlns:p14="http://schemas.microsoft.com/office/powerpoint/2010/main" val="531777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FFC9A-8DB8-4FB8-B57C-3C2D4A1BEF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5555445-558F-4C59-A097-2A5916F41B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6C517E-2CA2-4FC9-A3AF-B865B455933C}"/>
              </a:ext>
            </a:extLst>
          </p:cNvPr>
          <p:cNvSpPr>
            <a:spLocks noGrp="1"/>
          </p:cNvSpPr>
          <p:nvPr>
            <p:ph type="dt" sz="half" idx="10"/>
          </p:nvPr>
        </p:nvSpPr>
        <p:spPr/>
        <p:txBody>
          <a:bodyPr/>
          <a:lstStyle/>
          <a:p>
            <a:fld id="{D2D48818-3C0F-497D-A23D-5BD7D92300A1}" type="datetimeFigureOut">
              <a:rPr lang="en-US" smtClean="0"/>
              <a:t>1/15/20</a:t>
            </a:fld>
            <a:endParaRPr lang="en-US"/>
          </a:p>
        </p:txBody>
      </p:sp>
      <p:sp>
        <p:nvSpPr>
          <p:cNvPr id="5" name="Footer Placeholder 4">
            <a:extLst>
              <a:ext uri="{FF2B5EF4-FFF2-40B4-BE49-F238E27FC236}">
                <a16:creationId xmlns:a16="http://schemas.microsoft.com/office/drawing/2014/main" id="{28E27646-CA08-4AF4-A634-BA8781FB54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65A60E-5DAE-4858-87A7-D64DABCD4593}"/>
              </a:ext>
            </a:extLst>
          </p:cNvPr>
          <p:cNvSpPr>
            <a:spLocks noGrp="1"/>
          </p:cNvSpPr>
          <p:nvPr>
            <p:ph type="sldNum" sz="quarter" idx="12"/>
          </p:nvPr>
        </p:nvSpPr>
        <p:spPr/>
        <p:txBody>
          <a:bodyPr/>
          <a:lstStyle/>
          <a:p>
            <a:fld id="{21202DCA-93A7-419C-A986-5DD981B3FEA8}" type="slidenum">
              <a:rPr lang="en-US" smtClean="0"/>
              <a:t>‹#›</a:t>
            </a:fld>
            <a:endParaRPr lang="en-US"/>
          </a:p>
        </p:txBody>
      </p:sp>
    </p:spTree>
    <p:extLst>
      <p:ext uri="{BB962C8B-B14F-4D97-AF65-F5344CB8AC3E}">
        <p14:creationId xmlns:p14="http://schemas.microsoft.com/office/powerpoint/2010/main" val="3126568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189C3-9A69-4CF7-A09F-06E3E2C43E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72ACAD-854F-4AB3-98AB-81361AF222A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4B1AC73-4F60-4203-B97E-010DE1E836B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C10B305-7E63-4AFE-A0EC-578F9FF939B7}"/>
              </a:ext>
            </a:extLst>
          </p:cNvPr>
          <p:cNvSpPr>
            <a:spLocks noGrp="1"/>
          </p:cNvSpPr>
          <p:nvPr>
            <p:ph type="dt" sz="half" idx="10"/>
          </p:nvPr>
        </p:nvSpPr>
        <p:spPr/>
        <p:txBody>
          <a:bodyPr/>
          <a:lstStyle/>
          <a:p>
            <a:fld id="{D2D48818-3C0F-497D-A23D-5BD7D92300A1}" type="datetimeFigureOut">
              <a:rPr lang="en-US" smtClean="0"/>
              <a:t>1/15/20</a:t>
            </a:fld>
            <a:endParaRPr lang="en-US"/>
          </a:p>
        </p:txBody>
      </p:sp>
      <p:sp>
        <p:nvSpPr>
          <p:cNvPr id="6" name="Footer Placeholder 5">
            <a:extLst>
              <a:ext uri="{FF2B5EF4-FFF2-40B4-BE49-F238E27FC236}">
                <a16:creationId xmlns:a16="http://schemas.microsoft.com/office/drawing/2014/main" id="{5C129681-1A1F-4926-BEE7-524B7BAD80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BA1DC5-77B4-4AD3-B261-265AAF7C8AB7}"/>
              </a:ext>
            </a:extLst>
          </p:cNvPr>
          <p:cNvSpPr>
            <a:spLocks noGrp="1"/>
          </p:cNvSpPr>
          <p:nvPr>
            <p:ph type="sldNum" sz="quarter" idx="12"/>
          </p:nvPr>
        </p:nvSpPr>
        <p:spPr/>
        <p:txBody>
          <a:bodyPr/>
          <a:lstStyle/>
          <a:p>
            <a:fld id="{21202DCA-93A7-419C-A986-5DD981B3FEA8}" type="slidenum">
              <a:rPr lang="en-US" smtClean="0"/>
              <a:t>‹#›</a:t>
            </a:fld>
            <a:endParaRPr lang="en-US"/>
          </a:p>
        </p:txBody>
      </p:sp>
    </p:spTree>
    <p:extLst>
      <p:ext uri="{BB962C8B-B14F-4D97-AF65-F5344CB8AC3E}">
        <p14:creationId xmlns:p14="http://schemas.microsoft.com/office/powerpoint/2010/main" val="949799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7D2AD-5FCB-40C9-B335-9C0DE71816C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A553133-BF8A-4E9B-84D8-EB58C7B5E9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F2E765D-477E-4DE4-B143-BB3D0CAB9A5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4E19E86-4373-4694-BF64-D1F8FAE7B3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E2688E5-A6B9-46E8-82AE-113406C4DD9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2E188CF-CE68-4ED4-BB34-183C0755CA1E}"/>
              </a:ext>
            </a:extLst>
          </p:cNvPr>
          <p:cNvSpPr>
            <a:spLocks noGrp="1"/>
          </p:cNvSpPr>
          <p:nvPr>
            <p:ph type="dt" sz="half" idx="10"/>
          </p:nvPr>
        </p:nvSpPr>
        <p:spPr/>
        <p:txBody>
          <a:bodyPr/>
          <a:lstStyle/>
          <a:p>
            <a:fld id="{D2D48818-3C0F-497D-A23D-5BD7D92300A1}" type="datetimeFigureOut">
              <a:rPr lang="en-US" smtClean="0"/>
              <a:t>1/15/20</a:t>
            </a:fld>
            <a:endParaRPr lang="en-US"/>
          </a:p>
        </p:txBody>
      </p:sp>
      <p:sp>
        <p:nvSpPr>
          <p:cNvPr id="8" name="Footer Placeholder 7">
            <a:extLst>
              <a:ext uri="{FF2B5EF4-FFF2-40B4-BE49-F238E27FC236}">
                <a16:creationId xmlns:a16="http://schemas.microsoft.com/office/drawing/2014/main" id="{99CDE4AA-45C0-4F70-B9B8-A95431AAECF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33D1AC4-2D69-4521-AF94-4B4C84B5751D}"/>
              </a:ext>
            </a:extLst>
          </p:cNvPr>
          <p:cNvSpPr>
            <a:spLocks noGrp="1"/>
          </p:cNvSpPr>
          <p:nvPr>
            <p:ph type="sldNum" sz="quarter" idx="12"/>
          </p:nvPr>
        </p:nvSpPr>
        <p:spPr/>
        <p:txBody>
          <a:bodyPr/>
          <a:lstStyle/>
          <a:p>
            <a:fld id="{21202DCA-93A7-419C-A986-5DD981B3FEA8}" type="slidenum">
              <a:rPr lang="en-US" smtClean="0"/>
              <a:t>‹#›</a:t>
            </a:fld>
            <a:endParaRPr lang="en-US"/>
          </a:p>
        </p:txBody>
      </p:sp>
    </p:spTree>
    <p:extLst>
      <p:ext uri="{BB962C8B-B14F-4D97-AF65-F5344CB8AC3E}">
        <p14:creationId xmlns:p14="http://schemas.microsoft.com/office/powerpoint/2010/main" val="3003672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86D51-E87F-437E-8E91-AC28A3F8EDC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3F4671F-C92B-4DC9-A99A-54DFA31544D8}"/>
              </a:ext>
            </a:extLst>
          </p:cNvPr>
          <p:cNvSpPr>
            <a:spLocks noGrp="1"/>
          </p:cNvSpPr>
          <p:nvPr>
            <p:ph type="dt" sz="half" idx="10"/>
          </p:nvPr>
        </p:nvSpPr>
        <p:spPr/>
        <p:txBody>
          <a:bodyPr/>
          <a:lstStyle/>
          <a:p>
            <a:fld id="{D2D48818-3C0F-497D-A23D-5BD7D92300A1}" type="datetimeFigureOut">
              <a:rPr lang="en-US" smtClean="0"/>
              <a:t>1/15/20</a:t>
            </a:fld>
            <a:endParaRPr lang="en-US"/>
          </a:p>
        </p:txBody>
      </p:sp>
      <p:sp>
        <p:nvSpPr>
          <p:cNvPr id="4" name="Footer Placeholder 3">
            <a:extLst>
              <a:ext uri="{FF2B5EF4-FFF2-40B4-BE49-F238E27FC236}">
                <a16:creationId xmlns:a16="http://schemas.microsoft.com/office/drawing/2014/main" id="{B26536CB-D16A-4C4A-A20F-B6022CBB4CE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F136A00-362F-42B3-955E-147376A76C78}"/>
              </a:ext>
            </a:extLst>
          </p:cNvPr>
          <p:cNvSpPr>
            <a:spLocks noGrp="1"/>
          </p:cNvSpPr>
          <p:nvPr>
            <p:ph type="sldNum" sz="quarter" idx="12"/>
          </p:nvPr>
        </p:nvSpPr>
        <p:spPr/>
        <p:txBody>
          <a:bodyPr/>
          <a:lstStyle/>
          <a:p>
            <a:fld id="{21202DCA-93A7-419C-A986-5DD981B3FEA8}" type="slidenum">
              <a:rPr lang="en-US" smtClean="0"/>
              <a:t>‹#›</a:t>
            </a:fld>
            <a:endParaRPr lang="en-US"/>
          </a:p>
        </p:txBody>
      </p:sp>
    </p:spTree>
    <p:extLst>
      <p:ext uri="{BB962C8B-B14F-4D97-AF65-F5344CB8AC3E}">
        <p14:creationId xmlns:p14="http://schemas.microsoft.com/office/powerpoint/2010/main" val="3014916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62EEC8-94FB-4A5F-97A9-2F3182EC952F}"/>
              </a:ext>
            </a:extLst>
          </p:cNvPr>
          <p:cNvSpPr>
            <a:spLocks noGrp="1"/>
          </p:cNvSpPr>
          <p:nvPr>
            <p:ph type="dt" sz="half" idx="10"/>
          </p:nvPr>
        </p:nvSpPr>
        <p:spPr/>
        <p:txBody>
          <a:bodyPr/>
          <a:lstStyle/>
          <a:p>
            <a:fld id="{D2D48818-3C0F-497D-A23D-5BD7D92300A1}" type="datetimeFigureOut">
              <a:rPr lang="en-US" smtClean="0"/>
              <a:t>1/15/20</a:t>
            </a:fld>
            <a:endParaRPr lang="en-US"/>
          </a:p>
        </p:txBody>
      </p:sp>
      <p:sp>
        <p:nvSpPr>
          <p:cNvPr id="3" name="Footer Placeholder 2">
            <a:extLst>
              <a:ext uri="{FF2B5EF4-FFF2-40B4-BE49-F238E27FC236}">
                <a16:creationId xmlns:a16="http://schemas.microsoft.com/office/drawing/2014/main" id="{E75EBA1C-70DA-4AE6-9051-096B324CE1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D502934-E780-4999-A33C-5C8A2B85828B}"/>
              </a:ext>
            </a:extLst>
          </p:cNvPr>
          <p:cNvSpPr>
            <a:spLocks noGrp="1"/>
          </p:cNvSpPr>
          <p:nvPr>
            <p:ph type="sldNum" sz="quarter" idx="12"/>
          </p:nvPr>
        </p:nvSpPr>
        <p:spPr/>
        <p:txBody>
          <a:bodyPr/>
          <a:lstStyle/>
          <a:p>
            <a:fld id="{21202DCA-93A7-419C-A986-5DD981B3FEA8}" type="slidenum">
              <a:rPr lang="en-US" smtClean="0"/>
              <a:t>‹#›</a:t>
            </a:fld>
            <a:endParaRPr lang="en-US"/>
          </a:p>
        </p:txBody>
      </p:sp>
    </p:spTree>
    <p:extLst>
      <p:ext uri="{BB962C8B-B14F-4D97-AF65-F5344CB8AC3E}">
        <p14:creationId xmlns:p14="http://schemas.microsoft.com/office/powerpoint/2010/main" val="2883981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80FA2-4505-4DA1-BDD1-690923B7F2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50EFA7F-62F8-45EA-86F5-EE302D6F04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9260CFE-7A98-4B0B-AB51-A0D227FF67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6E4B78-0761-4142-9B32-A4625CACD504}"/>
              </a:ext>
            </a:extLst>
          </p:cNvPr>
          <p:cNvSpPr>
            <a:spLocks noGrp="1"/>
          </p:cNvSpPr>
          <p:nvPr>
            <p:ph type="dt" sz="half" idx="10"/>
          </p:nvPr>
        </p:nvSpPr>
        <p:spPr/>
        <p:txBody>
          <a:bodyPr/>
          <a:lstStyle/>
          <a:p>
            <a:fld id="{D2D48818-3C0F-497D-A23D-5BD7D92300A1}" type="datetimeFigureOut">
              <a:rPr lang="en-US" smtClean="0"/>
              <a:t>1/15/20</a:t>
            </a:fld>
            <a:endParaRPr lang="en-US"/>
          </a:p>
        </p:txBody>
      </p:sp>
      <p:sp>
        <p:nvSpPr>
          <p:cNvPr id="6" name="Footer Placeholder 5">
            <a:extLst>
              <a:ext uri="{FF2B5EF4-FFF2-40B4-BE49-F238E27FC236}">
                <a16:creationId xmlns:a16="http://schemas.microsoft.com/office/drawing/2014/main" id="{89E73E31-E1B7-410C-AA38-C1B1856C32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059419-016A-4DCB-A616-840AEA3980AC}"/>
              </a:ext>
            </a:extLst>
          </p:cNvPr>
          <p:cNvSpPr>
            <a:spLocks noGrp="1"/>
          </p:cNvSpPr>
          <p:nvPr>
            <p:ph type="sldNum" sz="quarter" idx="12"/>
          </p:nvPr>
        </p:nvSpPr>
        <p:spPr/>
        <p:txBody>
          <a:bodyPr/>
          <a:lstStyle/>
          <a:p>
            <a:fld id="{21202DCA-93A7-419C-A986-5DD981B3FEA8}" type="slidenum">
              <a:rPr lang="en-US" smtClean="0"/>
              <a:t>‹#›</a:t>
            </a:fld>
            <a:endParaRPr lang="en-US"/>
          </a:p>
        </p:txBody>
      </p:sp>
    </p:spTree>
    <p:extLst>
      <p:ext uri="{BB962C8B-B14F-4D97-AF65-F5344CB8AC3E}">
        <p14:creationId xmlns:p14="http://schemas.microsoft.com/office/powerpoint/2010/main" val="1531415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B8E04-BDE1-49A3-AB22-4E200BFDC5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51CE1B8-83B5-4900-971E-13FC7CC161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487A575-8CB7-4FC3-9A14-AF2D97EE36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4E44D9-2C03-4F75-A6A8-AEE1EFA55136}"/>
              </a:ext>
            </a:extLst>
          </p:cNvPr>
          <p:cNvSpPr>
            <a:spLocks noGrp="1"/>
          </p:cNvSpPr>
          <p:nvPr>
            <p:ph type="dt" sz="half" idx="10"/>
          </p:nvPr>
        </p:nvSpPr>
        <p:spPr/>
        <p:txBody>
          <a:bodyPr/>
          <a:lstStyle/>
          <a:p>
            <a:fld id="{D2D48818-3C0F-497D-A23D-5BD7D92300A1}" type="datetimeFigureOut">
              <a:rPr lang="en-US" smtClean="0"/>
              <a:t>1/15/20</a:t>
            </a:fld>
            <a:endParaRPr lang="en-US"/>
          </a:p>
        </p:txBody>
      </p:sp>
      <p:sp>
        <p:nvSpPr>
          <p:cNvPr id="6" name="Footer Placeholder 5">
            <a:extLst>
              <a:ext uri="{FF2B5EF4-FFF2-40B4-BE49-F238E27FC236}">
                <a16:creationId xmlns:a16="http://schemas.microsoft.com/office/drawing/2014/main" id="{4896354B-C150-4493-9CD8-1BB54B4BB3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9B3CCB-4EA8-47E2-B874-FE6636A52245}"/>
              </a:ext>
            </a:extLst>
          </p:cNvPr>
          <p:cNvSpPr>
            <a:spLocks noGrp="1"/>
          </p:cNvSpPr>
          <p:nvPr>
            <p:ph type="sldNum" sz="quarter" idx="12"/>
          </p:nvPr>
        </p:nvSpPr>
        <p:spPr/>
        <p:txBody>
          <a:bodyPr/>
          <a:lstStyle/>
          <a:p>
            <a:fld id="{21202DCA-93A7-419C-A986-5DD981B3FEA8}" type="slidenum">
              <a:rPr lang="en-US" smtClean="0"/>
              <a:t>‹#›</a:t>
            </a:fld>
            <a:endParaRPr lang="en-US"/>
          </a:p>
        </p:txBody>
      </p:sp>
    </p:spTree>
    <p:extLst>
      <p:ext uri="{BB962C8B-B14F-4D97-AF65-F5344CB8AC3E}">
        <p14:creationId xmlns:p14="http://schemas.microsoft.com/office/powerpoint/2010/main" val="890738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97804D-231E-4668-9FB2-9E8BC49DCC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44DC4-EBB2-4665-9BE2-46EF4F5FAF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158BB2-6A55-4A26-870F-B606D88A27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D48818-3C0F-497D-A23D-5BD7D92300A1}" type="datetimeFigureOut">
              <a:rPr lang="en-US" smtClean="0"/>
              <a:t>1/15/20</a:t>
            </a:fld>
            <a:endParaRPr lang="en-US"/>
          </a:p>
        </p:txBody>
      </p:sp>
      <p:sp>
        <p:nvSpPr>
          <p:cNvPr id="5" name="Footer Placeholder 4">
            <a:extLst>
              <a:ext uri="{FF2B5EF4-FFF2-40B4-BE49-F238E27FC236}">
                <a16:creationId xmlns:a16="http://schemas.microsoft.com/office/drawing/2014/main" id="{223CAA98-D15A-43D3-98D6-553C70F34C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B02CB2F-4E11-422B-A590-3B33143C71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202DCA-93A7-419C-A986-5DD981B3FEA8}" type="slidenum">
              <a:rPr lang="en-US" smtClean="0"/>
              <a:t>‹#›</a:t>
            </a:fld>
            <a:endParaRPr lang="en-US"/>
          </a:p>
        </p:txBody>
      </p:sp>
    </p:spTree>
    <p:extLst>
      <p:ext uri="{BB962C8B-B14F-4D97-AF65-F5344CB8AC3E}">
        <p14:creationId xmlns:p14="http://schemas.microsoft.com/office/powerpoint/2010/main" val="33744798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stanford.box.com/s/9d5824v6c3ha8akrldpwu30razahj74h"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creenshot of a cell phone&#10;&#10;Description automatically generated">
            <a:extLst>
              <a:ext uri="{FF2B5EF4-FFF2-40B4-BE49-F238E27FC236}">
                <a16:creationId xmlns:a16="http://schemas.microsoft.com/office/drawing/2014/main" id="{60EF28E4-CF96-4A98-A9C4-E8592240AD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75522" y="1097096"/>
            <a:ext cx="8028494" cy="5610075"/>
          </a:xfrm>
          <a:prstGeom prst="rect">
            <a:avLst/>
          </a:prstGeom>
        </p:spPr>
      </p:pic>
      <p:sp>
        <p:nvSpPr>
          <p:cNvPr id="6" name="TextBox 5">
            <a:extLst>
              <a:ext uri="{FF2B5EF4-FFF2-40B4-BE49-F238E27FC236}">
                <a16:creationId xmlns:a16="http://schemas.microsoft.com/office/drawing/2014/main" id="{B0475704-7B57-4C13-81DC-DFF3968E7887}"/>
              </a:ext>
            </a:extLst>
          </p:cNvPr>
          <p:cNvSpPr txBox="1"/>
          <p:nvPr/>
        </p:nvSpPr>
        <p:spPr>
          <a:xfrm>
            <a:off x="87984" y="1357460"/>
            <a:ext cx="3987538" cy="5416868"/>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mj-lt"/>
              </a:rPr>
              <a:t>UConn and BIOL courses see meaningfully lower graduation rates for Black and Latino students</a:t>
            </a:r>
          </a:p>
          <a:p>
            <a:pPr marL="742950" lvl="1" indent="-285750">
              <a:buFont typeface="Arial" panose="020B0604020202020204" pitchFamily="34" charset="0"/>
              <a:buChar char="•"/>
            </a:pPr>
            <a:r>
              <a:rPr lang="en-US" dirty="0">
                <a:latin typeface="+mj-lt"/>
              </a:rPr>
              <a:t>Nationally this phenomenon is known as the “Achievement Gap”</a:t>
            </a:r>
          </a:p>
          <a:p>
            <a:pPr marL="285750" indent="-285750">
              <a:buFont typeface="Arial" panose="020B0604020202020204" pitchFamily="34" charset="0"/>
              <a:buChar char="•"/>
            </a:pPr>
            <a:r>
              <a:rPr lang="en-US" dirty="0">
                <a:latin typeface="+mj-lt"/>
              </a:rPr>
              <a:t>This is a multifactorial problem that spans education (K-12-graduate), economics, politics, etc.</a:t>
            </a:r>
          </a:p>
          <a:p>
            <a:pPr marL="285750" indent="-285750">
              <a:buFont typeface="Arial" panose="020B0604020202020204" pitchFamily="34" charset="0"/>
              <a:buChar char="•"/>
            </a:pPr>
            <a:r>
              <a:rPr lang="en-US" dirty="0">
                <a:latin typeface="+mj-lt"/>
              </a:rPr>
              <a:t>However, we have the opportunity to make some meaningful change </a:t>
            </a:r>
          </a:p>
          <a:p>
            <a:pPr marL="285750" indent="-285750">
              <a:buFont typeface="Arial" panose="020B0604020202020204" pitchFamily="34" charset="0"/>
              <a:buChar char="•"/>
            </a:pPr>
            <a:endParaRPr lang="en-US" dirty="0">
              <a:latin typeface="+mj-lt"/>
            </a:endParaRPr>
          </a:p>
          <a:p>
            <a:r>
              <a:rPr lang="en-US" dirty="0">
                <a:latin typeface="+mj-lt"/>
              </a:rPr>
              <a:t>Suggested Readings:</a:t>
            </a:r>
          </a:p>
          <a:p>
            <a:pPr marL="342900" indent="-342900">
              <a:buFont typeface="+mj-lt"/>
              <a:buAutoNum type="arabicPeriod"/>
            </a:pPr>
            <a:r>
              <a:rPr lang="en-US" sz="1600" dirty="0">
                <a:latin typeface="+mj-lt"/>
              </a:rPr>
              <a:t>Nat. Academy Report: Barriers and Opp. For 2-year and 4-year Stem Degrees</a:t>
            </a:r>
          </a:p>
          <a:p>
            <a:pPr marL="342900" indent="-342900">
              <a:buFont typeface="+mj-lt"/>
              <a:buAutoNum type="arabicPeriod"/>
            </a:pPr>
            <a:r>
              <a:rPr lang="en-US" sz="1600" dirty="0" err="1">
                <a:latin typeface="+mj-lt"/>
              </a:rPr>
              <a:t>Haak</a:t>
            </a:r>
            <a:r>
              <a:rPr lang="en-US" sz="1600" dirty="0">
                <a:latin typeface="+mj-lt"/>
              </a:rPr>
              <a:t> et al. </a:t>
            </a:r>
            <a:r>
              <a:rPr lang="en-US" sz="1600" i="1" dirty="0">
                <a:latin typeface="+mj-lt"/>
              </a:rPr>
              <a:t>Science </a:t>
            </a:r>
            <a:r>
              <a:rPr lang="en-US" sz="1600" dirty="0">
                <a:latin typeface="+mj-lt"/>
              </a:rPr>
              <a:t>2011: Increased Structure and Active learning Reduce the Achievement Gap in Intro Biology</a:t>
            </a:r>
          </a:p>
          <a:p>
            <a:pPr marL="342900" indent="-342900">
              <a:buFont typeface="+mj-lt"/>
              <a:buAutoNum type="arabicPeriod"/>
            </a:pPr>
            <a:r>
              <a:rPr lang="en-US" sz="1600" dirty="0">
                <a:latin typeface="+mj-lt"/>
              </a:rPr>
              <a:t>McCoy et al. 2017 </a:t>
            </a:r>
            <a:r>
              <a:rPr lang="en-US" sz="1600" i="1" dirty="0">
                <a:latin typeface="+mj-lt"/>
              </a:rPr>
              <a:t>J Col Stu Dev</a:t>
            </a:r>
            <a:r>
              <a:rPr lang="en-US" sz="1600" dirty="0">
                <a:latin typeface="+mj-lt"/>
              </a:rPr>
              <a:t> Encouraged or Weeded out</a:t>
            </a:r>
          </a:p>
        </p:txBody>
      </p:sp>
      <p:sp>
        <p:nvSpPr>
          <p:cNvPr id="7" name="Title 1">
            <a:extLst>
              <a:ext uri="{FF2B5EF4-FFF2-40B4-BE49-F238E27FC236}">
                <a16:creationId xmlns:a16="http://schemas.microsoft.com/office/drawing/2014/main" id="{C75B7CDE-55D6-4120-A727-48DE2295B410}"/>
              </a:ext>
            </a:extLst>
          </p:cNvPr>
          <p:cNvSpPr txBox="1">
            <a:spLocks/>
          </p:cNvSpPr>
          <p:nvPr/>
        </p:nvSpPr>
        <p:spPr>
          <a:xfrm>
            <a:off x="234892" y="365125"/>
            <a:ext cx="11308359" cy="50214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200" dirty="0">
                <a:cs typeface="Arial" panose="020B0604020202020204" pitchFamily="34" charset="0"/>
              </a:rPr>
              <a:t>UConn and BIOL’s Achievement gap, and what can we do about it?</a:t>
            </a:r>
          </a:p>
        </p:txBody>
      </p:sp>
    </p:spTree>
    <p:extLst>
      <p:ext uri="{BB962C8B-B14F-4D97-AF65-F5344CB8AC3E}">
        <p14:creationId xmlns:p14="http://schemas.microsoft.com/office/powerpoint/2010/main" val="1987166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4AB39-6350-4BB8-963D-74566BC99614}"/>
              </a:ext>
            </a:extLst>
          </p:cNvPr>
          <p:cNvSpPr>
            <a:spLocks noGrp="1"/>
          </p:cNvSpPr>
          <p:nvPr>
            <p:ph type="title"/>
          </p:nvPr>
        </p:nvSpPr>
        <p:spPr>
          <a:xfrm>
            <a:off x="838200" y="365126"/>
            <a:ext cx="10515600" cy="591220"/>
          </a:xfrm>
        </p:spPr>
        <p:txBody>
          <a:bodyPr>
            <a:noAutofit/>
          </a:bodyPr>
          <a:lstStyle/>
          <a:p>
            <a:r>
              <a:rPr lang="en-US" sz="3600" dirty="0"/>
              <a:t>The “weed-out” culture causes disproportionate harm through Stereotype threat</a:t>
            </a:r>
          </a:p>
        </p:txBody>
      </p:sp>
      <p:sp>
        <p:nvSpPr>
          <p:cNvPr id="3" name="Content Placeholder 2">
            <a:extLst>
              <a:ext uri="{FF2B5EF4-FFF2-40B4-BE49-F238E27FC236}">
                <a16:creationId xmlns:a16="http://schemas.microsoft.com/office/drawing/2014/main" id="{1BB2BF76-4BCB-44E6-8AEB-B1D59682CC00}"/>
              </a:ext>
            </a:extLst>
          </p:cNvPr>
          <p:cNvSpPr>
            <a:spLocks noGrp="1"/>
          </p:cNvSpPr>
          <p:nvPr>
            <p:ph idx="1"/>
          </p:nvPr>
        </p:nvSpPr>
        <p:spPr>
          <a:xfrm>
            <a:off x="1266739" y="1577130"/>
            <a:ext cx="9320168" cy="4639112"/>
          </a:xfrm>
        </p:spPr>
        <p:txBody>
          <a:bodyPr>
            <a:normAutofit/>
          </a:bodyPr>
          <a:lstStyle/>
          <a:p>
            <a:r>
              <a:rPr lang="en-US" sz="2400" dirty="0">
                <a:latin typeface="+mj-lt"/>
              </a:rPr>
              <a:t>Black and Latino students (among others):</a:t>
            </a:r>
          </a:p>
          <a:p>
            <a:pPr lvl="1"/>
            <a:r>
              <a:rPr lang="en-US" sz="2000" dirty="0">
                <a:latin typeface="+mj-lt"/>
              </a:rPr>
              <a:t>See few examples of successful scientists/professionals who look like them</a:t>
            </a:r>
          </a:p>
          <a:p>
            <a:pPr lvl="1"/>
            <a:r>
              <a:rPr lang="en-US" sz="2000" dirty="0">
                <a:latin typeface="+mj-lt"/>
              </a:rPr>
              <a:t>Enter a classroom of students who do not look like them</a:t>
            </a:r>
          </a:p>
          <a:p>
            <a:r>
              <a:rPr lang="en-US" sz="2400" dirty="0">
                <a:latin typeface="+mj-lt"/>
              </a:rPr>
              <a:t>In intro courses</a:t>
            </a:r>
          </a:p>
          <a:p>
            <a:pPr lvl="1"/>
            <a:r>
              <a:rPr lang="en-US" sz="2000" dirty="0">
                <a:latin typeface="+mj-lt"/>
              </a:rPr>
              <a:t>All students face situations where they are challenged</a:t>
            </a:r>
          </a:p>
          <a:p>
            <a:r>
              <a:rPr lang="en-US" sz="2400" dirty="0">
                <a:latin typeface="+mj-lt"/>
              </a:rPr>
              <a:t>Black and Latino students (+1</a:t>
            </a:r>
            <a:r>
              <a:rPr lang="en-US" sz="2400" baseline="30000" dirty="0">
                <a:latin typeface="+mj-lt"/>
              </a:rPr>
              <a:t>st</a:t>
            </a:r>
            <a:r>
              <a:rPr lang="en-US" sz="2400" dirty="0">
                <a:latin typeface="+mj-lt"/>
              </a:rPr>
              <a:t> gens and others):</a:t>
            </a:r>
          </a:p>
          <a:p>
            <a:pPr lvl="1"/>
            <a:r>
              <a:rPr lang="en-US" sz="2000" dirty="0">
                <a:latin typeface="+mj-lt"/>
              </a:rPr>
              <a:t>Perceive that they alone are struggling</a:t>
            </a:r>
          </a:p>
          <a:p>
            <a:pPr lvl="1"/>
            <a:r>
              <a:rPr lang="en-US" sz="2000" dirty="0">
                <a:latin typeface="+mj-lt"/>
              </a:rPr>
              <a:t>More likely to perceive that they “are not cut out for science”</a:t>
            </a:r>
          </a:p>
          <a:p>
            <a:r>
              <a:rPr lang="en-US" sz="2400" dirty="0">
                <a:latin typeface="+mj-lt"/>
              </a:rPr>
              <a:t>This phenomenon is called Stereotype threat in Ed. And psych research</a:t>
            </a:r>
          </a:p>
          <a:p>
            <a:r>
              <a:rPr lang="en-US" sz="2400" dirty="0">
                <a:latin typeface="+mj-lt"/>
              </a:rPr>
              <a:t>Stereotype treat often manifests in the absence of feeling like one belongings in a field/course/job/</a:t>
            </a:r>
            <a:r>
              <a:rPr lang="en-US" sz="2400" dirty="0" err="1">
                <a:latin typeface="+mj-lt"/>
              </a:rPr>
              <a:t>etc</a:t>
            </a:r>
            <a:endParaRPr lang="en-US" sz="2400" dirty="0">
              <a:latin typeface="+mj-lt"/>
            </a:endParaRPr>
          </a:p>
        </p:txBody>
      </p:sp>
    </p:spTree>
    <p:extLst>
      <p:ext uri="{BB962C8B-B14F-4D97-AF65-F5344CB8AC3E}">
        <p14:creationId xmlns:p14="http://schemas.microsoft.com/office/powerpoint/2010/main" val="1929232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C3CCF-19B1-D844-A5B0-E6869D8E5A6C}"/>
              </a:ext>
            </a:extLst>
          </p:cNvPr>
          <p:cNvSpPr>
            <a:spLocks noGrp="1"/>
          </p:cNvSpPr>
          <p:nvPr>
            <p:ph type="title"/>
          </p:nvPr>
        </p:nvSpPr>
        <p:spPr/>
        <p:txBody>
          <a:bodyPr>
            <a:noAutofit/>
          </a:bodyPr>
          <a:lstStyle/>
          <a:p>
            <a:r>
              <a:rPr lang="en-US" sz="2800" dirty="0">
                <a:cs typeface="Arial" panose="020B0604020202020204" pitchFamily="34" charset="0"/>
              </a:rPr>
              <a:t>F2019 BIOL 1107 students: asked “Did you experience feeling like an outsider during this course? How could Dr. Kline help people feel like they belong in the BIOL 1107 community in the future?”</a:t>
            </a:r>
          </a:p>
        </p:txBody>
      </p:sp>
      <p:sp>
        <p:nvSpPr>
          <p:cNvPr id="3" name="Content Placeholder 2">
            <a:extLst>
              <a:ext uri="{FF2B5EF4-FFF2-40B4-BE49-F238E27FC236}">
                <a16:creationId xmlns:a16="http://schemas.microsoft.com/office/drawing/2014/main" id="{589DBC8C-A023-F946-9BB6-1888AB7CF1D4}"/>
              </a:ext>
            </a:extLst>
          </p:cNvPr>
          <p:cNvSpPr>
            <a:spLocks noGrp="1"/>
          </p:cNvSpPr>
          <p:nvPr>
            <p:ph idx="1"/>
          </p:nvPr>
        </p:nvSpPr>
        <p:spPr>
          <a:xfrm>
            <a:off x="92279" y="1825625"/>
            <a:ext cx="11576807" cy="4667250"/>
          </a:xfrm>
        </p:spPr>
        <p:txBody>
          <a:bodyPr>
            <a:normAutofit fontScale="62500" lnSpcReduction="20000"/>
          </a:bodyPr>
          <a:lstStyle/>
          <a:p>
            <a:r>
              <a:rPr lang="en-US" sz="2900" dirty="0">
                <a:latin typeface="+mj-lt"/>
                <a:cs typeface="Arial" panose="020B0604020202020204" pitchFamily="34" charset="0"/>
              </a:rPr>
              <a:t>Question based on Dr. Audette’s suggestion for SET questions</a:t>
            </a:r>
          </a:p>
          <a:p>
            <a:r>
              <a:rPr lang="en-US" sz="2900" dirty="0">
                <a:latin typeface="+mj-lt"/>
                <a:cs typeface="Arial" panose="020B0604020202020204" pitchFamily="34" charset="0"/>
              </a:rPr>
              <a:t>Administered with SETs (not required, 163 responders across both sections) </a:t>
            </a:r>
          </a:p>
          <a:p>
            <a:r>
              <a:rPr lang="en-US" sz="2900" dirty="0">
                <a:latin typeface="+mj-lt"/>
                <a:cs typeface="Arial" panose="020B0604020202020204" pitchFamily="34" charset="0"/>
              </a:rPr>
              <a:t>Many said no, they did not feel like an outsider. </a:t>
            </a:r>
          </a:p>
          <a:p>
            <a:r>
              <a:rPr lang="en-US" sz="2900" dirty="0">
                <a:latin typeface="+mj-lt"/>
                <a:cs typeface="Arial" panose="020B0604020202020204" pitchFamily="34" charset="0"/>
              </a:rPr>
              <a:t>Examples from those few who responded yes – </a:t>
            </a:r>
          </a:p>
          <a:p>
            <a:pPr lvl="1"/>
            <a:r>
              <a:rPr lang="en-US" dirty="0">
                <a:highlight>
                  <a:srgbClr val="FFFF00"/>
                </a:highlight>
                <a:latin typeface="+mj-lt"/>
                <a:cs typeface="Arial" panose="020B0604020202020204" pitchFamily="34" charset="0"/>
              </a:rPr>
              <a:t>“I felt like I was the only one who didn't understand anything.”</a:t>
            </a:r>
          </a:p>
          <a:p>
            <a:pPr lvl="1"/>
            <a:r>
              <a:rPr lang="en-US" dirty="0">
                <a:latin typeface="+mj-lt"/>
                <a:cs typeface="Arial" panose="020B0604020202020204" pitchFamily="34" charset="0"/>
              </a:rPr>
              <a:t>“As a student taking this course as a gen ed, I did not feel that it was important for me to be a part of the "BIOL 1107 community.”</a:t>
            </a:r>
          </a:p>
          <a:p>
            <a:pPr lvl="1"/>
            <a:r>
              <a:rPr lang="en-US" dirty="0">
                <a:highlight>
                  <a:srgbClr val="FFFF00"/>
                </a:highlight>
                <a:latin typeface="+mj-lt"/>
                <a:cs typeface="Arial" panose="020B0604020202020204" pitchFamily="34" charset="0"/>
              </a:rPr>
              <a:t>“It is very easy to feel like the "outsider" in this course. </a:t>
            </a:r>
            <a:r>
              <a:rPr lang="en-US" dirty="0">
                <a:latin typeface="+mj-lt"/>
                <a:cs typeface="Arial" panose="020B0604020202020204" pitchFamily="34" charset="0"/>
              </a:rPr>
              <a:t>I did not do as well as I wanted on the first few exams and I took it upon myself to do better on the next exam. I took advantage of the tutoring options and did better one the second exam. This course requires a lot of will power and determination.”</a:t>
            </a:r>
          </a:p>
          <a:p>
            <a:pPr lvl="1"/>
            <a:r>
              <a:rPr lang="en-US" dirty="0">
                <a:highlight>
                  <a:srgbClr val="FFFF00"/>
                </a:highlight>
                <a:latin typeface="+mj-lt"/>
                <a:cs typeface="Arial" panose="020B0604020202020204" pitchFamily="34" charset="0"/>
              </a:rPr>
              <a:t>“</a:t>
            </a:r>
            <a:r>
              <a:rPr lang="en-US" dirty="0" err="1">
                <a:highlight>
                  <a:srgbClr val="FFFF00"/>
                </a:highlight>
                <a:latin typeface="+mj-lt"/>
                <a:cs typeface="Arial" panose="020B0604020202020204" pitchFamily="34" charset="0"/>
              </a:rPr>
              <a:t>i</a:t>
            </a:r>
            <a:r>
              <a:rPr lang="en-US" dirty="0">
                <a:highlight>
                  <a:srgbClr val="FFFF00"/>
                </a:highlight>
                <a:latin typeface="+mj-lt"/>
                <a:cs typeface="Arial" panose="020B0604020202020204" pitchFamily="34" charset="0"/>
              </a:rPr>
              <a:t> felt like an outsider the entire course. </a:t>
            </a:r>
            <a:r>
              <a:rPr lang="en-US" dirty="0">
                <a:latin typeface="+mj-lt"/>
                <a:cs typeface="Arial" panose="020B0604020202020204" pitchFamily="34" charset="0"/>
              </a:rPr>
              <a:t>it was hard to understand, (not </a:t>
            </a:r>
            <a:r>
              <a:rPr lang="en-US" dirty="0" err="1">
                <a:latin typeface="+mj-lt"/>
                <a:cs typeface="Arial" panose="020B0604020202020204" pitchFamily="34" charset="0"/>
              </a:rPr>
              <a:t>ehr</a:t>
            </a:r>
            <a:r>
              <a:rPr lang="en-US" dirty="0">
                <a:latin typeface="+mj-lt"/>
                <a:cs typeface="Arial" panose="020B0604020202020204" pitchFamily="34" charset="0"/>
              </a:rPr>
              <a:t> fault) and was seriously bringing down my confidence. this course is super intense and should NOT be offered on a student that is older and not comfortable with technology. you should not trick people into taking these courses…”</a:t>
            </a:r>
          </a:p>
          <a:p>
            <a:pPr lvl="1"/>
            <a:r>
              <a:rPr lang="en-US" dirty="0">
                <a:highlight>
                  <a:srgbClr val="FFFF00"/>
                </a:highlight>
                <a:latin typeface="+mj-lt"/>
                <a:cs typeface="Arial" panose="020B0604020202020204" pitchFamily="34" charset="0"/>
              </a:rPr>
              <a:t>“</a:t>
            </a:r>
            <a:r>
              <a:rPr lang="en-US" dirty="0" err="1">
                <a:highlight>
                  <a:srgbClr val="FFFF00"/>
                </a:highlight>
                <a:latin typeface="+mj-lt"/>
                <a:cs typeface="Arial" panose="020B0604020202020204" pitchFamily="34" charset="0"/>
              </a:rPr>
              <a:t>i</a:t>
            </a:r>
            <a:r>
              <a:rPr lang="en-US" dirty="0">
                <a:highlight>
                  <a:srgbClr val="FFFF00"/>
                </a:highlight>
                <a:latin typeface="+mj-lt"/>
                <a:cs typeface="Arial" panose="020B0604020202020204" pitchFamily="34" charset="0"/>
              </a:rPr>
              <a:t> felt kind of like an outsider </a:t>
            </a:r>
            <a:r>
              <a:rPr lang="en-US" dirty="0" err="1">
                <a:highlight>
                  <a:srgbClr val="FFFF00"/>
                </a:highlight>
                <a:latin typeface="+mj-lt"/>
                <a:cs typeface="Arial" panose="020B0604020202020204" pitchFamily="34" charset="0"/>
              </a:rPr>
              <a:t>bc</a:t>
            </a:r>
            <a:r>
              <a:rPr lang="en-US" dirty="0">
                <a:highlight>
                  <a:srgbClr val="FFFF00"/>
                </a:highlight>
                <a:latin typeface="+mj-lt"/>
                <a:cs typeface="Arial" panose="020B0604020202020204" pitchFamily="34" charset="0"/>
              </a:rPr>
              <a:t> </a:t>
            </a:r>
            <a:r>
              <a:rPr lang="en-US" dirty="0" err="1">
                <a:highlight>
                  <a:srgbClr val="FFFF00"/>
                </a:highlight>
                <a:latin typeface="+mj-lt"/>
                <a:cs typeface="Arial" panose="020B0604020202020204" pitchFamily="34" charset="0"/>
              </a:rPr>
              <a:t>i</a:t>
            </a:r>
            <a:r>
              <a:rPr lang="en-US" dirty="0">
                <a:highlight>
                  <a:srgbClr val="FFFF00"/>
                </a:highlight>
                <a:latin typeface="+mj-lt"/>
                <a:cs typeface="Arial" panose="020B0604020202020204" pitchFamily="34" charset="0"/>
              </a:rPr>
              <a:t> knew </a:t>
            </a:r>
            <a:r>
              <a:rPr lang="en-US" dirty="0" err="1">
                <a:highlight>
                  <a:srgbClr val="FFFF00"/>
                </a:highlight>
                <a:latin typeface="+mj-lt"/>
                <a:cs typeface="Arial" panose="020B0604020202020204" pitchFamily="34" charset="0"/>
              </a:rPr>
              <a:t>i</a:t>
            </a:r>
            <a:r>
              <a:rPr lang="en-US" dirty="0">
                <a:highlight>
                  <a:srgbClr val="FFFF00"/>
                </a:highlight>
                <a:latin typeface="+mj-lt"/>
                <a:cs typeface="Arial" panose="020B0604020202020204" pitchFamily="34" charset="0"/>
              </a:rPr>
              <a:t> wasn’t a biology person and the content was a bit overwhelming</a:t>
            </a:r>
            <a:r>
              <a:rPr lang="en-US" dirty="0">
                <a:latin typeface="+mj-lt"/>
                <a:cs typeface="Arial" panose="020B0604020202020204" pitchFamily="34" charset="0"/>
              </a:rPr>
              <a:t>; maybe just a slower introduction and establishing availability earlier?”</a:t>
            </a:r>
          </a:p>
          <a:p>
            <a:pPr lvl="1"/>
            <a:r>
              <a:rPr lang="en-US" dirty="0">
                <a:latin typeface="+mj-lt"/>
                <a:cs typeface="Arial" panose="020B0604020202020204" pitchFamily="34" charset="0"/>
              </a:rPr>
              <a:t>“Yes, not just for science majors”</a:t>
            </a:r>
          </a:p>
          <a:p>
            <a:pPr lvl="1"/>
            <a:r>
              <a:rPr lang="en-US" dirty="0">
                <a:latin typeface="+mj-lt"/>
                <a:cs typeface="Arial" panose="020B0604020202020204" pitchFamily="34" charset="0"/>
              </a:rPr>
              <a:t>“Yes I felt like an outsider in the course because </a:t>
            </a:r>
            <a:r>
              <a:rPr lang="en-US" dirty="0">
                <a:highlight>
                  <a:srgbClr val="FFFF00"/>
                </a:highlight>
                <a:latin typeface="+mj-lt"/>
                <a:cs typeface="Arial" panose="020B0604020202020204" pitchFamily="34" charset="0"/>
              </a:rPr>
              <a:t>I had no previous experience with the topics presented compared to most other students and I had to teach myself most of the stuff which was extremely difficult</a:t>
            </a:r>
            <a:r>
              <a:rPr lang="en-US" dirty="0">
                <a:latin typeface="+mj-lt"/>
                <a:cs typeface="Arial" panose="020B0604020202020204" pitchFamily="34" charset="0"/>
              </a:rPr>
              <a:t>. Dr. Kline could have separate office hours aside from the regular office hours, specifically to go over topics in lecture at a slower pace with students who have difficulty keeping up due to being first timers in that type of classroom environment. This way it will be easier for students to ask questions and better understand the lesson.”</a:t>
            </a:r>
          </a:p>
          <a:p>
            <a:pPr lvl="1"/>
            <a:r>
              <a:rPr lang="en-US" dirty="0">
                <a:latin typeface="+mj-lt"/>
                <a:cs typeface="Arial" panose="020B0604020202020204" pitchFamily="34" charset="0"/>
              </a:rPr>
              <a:t>“I did not feel like an outsider, but I would have if I did not take AP Biology and did not have a strong foundation in the STEM subjects.”</a:t>
            </a: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8939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65A46-C14B-4885-878A-38CFBE1AA23E}"/>
              </a:ext>
            </a:extLst>
          </p:cNvPr>
          <p:cNvSpPr>
            <a:spLocks noGrp="1"/>
          </p:cNvSpPr>
          <p:nvPr>
            <p:ph type="title"/>
          </p:nvPr>
        </p:nvSpPr>
        <p:spPr/>
        <p:txBody>
          <a:bodyPr>
            <a:noAutofit/>
          </a:bodyPr>
          <a:lstStyle/>
          <a:p>
            <a:r>
              <a:rPr lang="en-US" sz="2800" dirty="0"/>
              <a:t>F2019 HARTFORD BIOL students asked: Did you experience feeling like an outsider during this course? How could Dr. Audette help people feel like they belong in the BIOL 1107 community in the future?” </a:t>
            </a:r>
          </a:p>
        </p:txBody>
      </p:sp>
      <p:sp>
        <p:nvSpPr>
          <p:cNvPr id="3" name="Content Placeholder 2">
            <a:extLst>
              <a:ext uri="{FF2B5EF4-FFF2-40B4-BE49-F238E27FC236}">
                <a16:creationId xmlns:a16="http://schemas.microsoft.com/office/drawing/2014/main" id="{635E521B-F2A9-4C20-A745-3650D3428767}"/>
              </a:ext>
            </a:extLst>
          </p:cNvPr>
          <p:cNvSpPr>
            <a:spLocks noGrp="1"/>
          </p:cNvSpPr>
          <p:nvPr>
            <p:ph idx="1"/>
          </p:nvPr>
        </p:nvSpPr>
        <p:spPr>
          <a:xfrm>
            <a:off x="838200" y="1825625"/>
            <a:ext cx="10515600" cy="4351338"/>
          </a:xfrm>
        </p:spPr>
        <p:txBody>
          <a:bodyPr/>
          <a:lstStyle/>
          <a:p>
            <a:pPr lvl="0"/>
            <a:r>
              <a:rPr lang="en-US" sz="1600" dirty="0">
                <a:solidFill>
                  <a:srgbClr val="FF0000"/>
                </a:solidFill>
                <a:latin typeface="+mj-lt"/>
                <a:cs typeface="Arial" panose="020B0604020202020204" pitchFamily="34" charset="0"/>
              </a:rPr>
              <a:t>Two sections of 72 students, exams 50% open ended, 50% multiple choice, frequent formative assessments and reflective assignments implemented at scale.</a:t>
            </a:r>
          </a:p>
          <a:p>
            <a:pPr lvl="0"/>
            <a:r>
              <a:rPr lang="en-US" sz="1600" dirty="0">
                <a:solidFill>
                  <a:prstClr val="black"/>
                </a:solidFill>
                <a:latin typeface="+mj-lt"/>
                <a:cs typeface="Arial" panose="020B0604020202020204" pitchFamily="34" charset="0"/>
              </a:rPr>
              <a:t>Question based on Dr. Audette’s suggestion for SET questions</a:t>
            </a:r>
          </a:p>
          <a:p>
            <a:pPr lvl="0"/>
            <a:r>
              <a:rPr lang="en-US" sz="1600" dirty="0">
                <a:solidFill>
                  <a:prstClr val="black"/>
                </a:solidFill>
                <a:latin typeface="+mj-lt"/>
                <a:cs typeface="Arial" panose="020B0604020202020204" pitchFamily="34" charset="0"/>
              </a:rPr>
              <a:t>Administered with SETs (not required, 45 responders across both sections) </a:t>
            </a:r>
          </a:p>
          <a:p>
            <a:pPr lvl="0"/>
            <a:r>
              <a:rPr lang="en-US" sz="1600" dirty="0">
                <a:solidFill>
                  <a:prstClr val="black"/>
                </a:solidFill>
                <a:latin typeface="+mj-lt"/>
                <a:cs typeface="Arial" panose="020B0604020202020204" pitchFamily="34" charset="0"/>
              </a:rPr>
              <a:t>All said no, they did not feel like an outsider. </a:t>
            </a:r>
          </a:p>
          <a:p>
            <a:pPr lvl="0"/>
            <a:r>
              <a:rPr lang="en-US" sz="1600" dirty="0">
                <a:solidFill>
                  <a:prstClr val="black"/>
                </a:solidFill>
                <a:latin typeface="+mj-lt"/>
                <a:cs typeface="Arial" panose="020B0604020202020204" pitchFamily="34" charset="0"/>
              </a:rPr>
              <a:t>Many students were very vocal about the formative feedback they received, it made them feel a personal connection with the class:</a:t>
            </a:r>
          </a:p>
          <a:p>
            <a:pPr lvl="1"/>
            <a:r>
              <a:rPr lang="en-US" sz="1200" dirty="0">
                <a:solidFill>
                  <a:prstClr val="black"/>
                </a:solidFill>
                <a:latin typeface="+mj-lt"/>
                <a:cs typeface="Arial" panose="020B0604020202020204" pitchFamily="34" charset="0"/>
              </a:rPr>
              <a:t>During my first month of this semester, I feel so stressed about my studies. On that day I received Dr. Audette's reply about my exam revision. </a:t>
            </a:r>
            <a:r>
              <a:rPr lang="en-US" sz="1200" dirty="0">
                <a:solidFill>
                  <a:prstClr val="black"/>
                </a:solidFill>
                <a:highlight>
                  <a:srgbClr val="FFFF00"/>
                </a:highlight>
                <a:latin typeface="+mj-lt"/>
                <a:cs typeface="Arial" panose="020B0604020202020204" pitchFamily="34" charset="0"/>
              </a:rPr>
              <a:t>He was affirmative my effort during that days and gave my points back. I am so impressed, and I even cried because of that reply. </a:t>
            </a:r>
            <a:r>
              <a:rPr lang="en-US" sz="1200" dirty="0">
                <a:solidFill>
                  <a:prstClr val="black"/>
                </a:solidFill>
                <a:latin typeface="+mj-lt"/>
                <a:cs typeface="Arial" panose="020B0604020202020204" pitchFamily="34" charset="0"/>
              </a:rPr>
              <a:t>Although Dr. </a:t>
            </a:r>
            <a:r>
              <a:rPr lang="en-US" sz="1200" dirty="0" err="1">
                <a:solidFill>
                  <a:prstClr val="black"/>
                </a:solidFill>
                <a:latin typeface="+mj-lt"/>
                <a:cs typeface="Arial" panose="020B0604020202020204" pitchFamily="34" charset="0"/>
              </a:rPr>
              <a:t>Audettle</a:t>
            </a:r>
            <a:r>
              <a:rPr lang="en-US" sz="1200" dirty="0">
                <a:solidFill>
                  <a:prstClr val="black"/>
                </a:solidFill>
                <a:latin typeface="+mj-lt"/>
                <a:cs typeface="Arial" panose="020B0604020202020204" pitchFamily="34" charset="0"/>
              </a:rPr>
              <a:t> has hundreds of students, he still cares about everyone single one.</a:t>
            </a:r>
          </a:p>
          <a:p>
            <a:pPr lvl="1"/>
            <a:r>
              <a:rPr lang="en-US" sz="1200" dirty="0">
                <a:solidFill>
                  <a:prstClr val="black"/>
                </a:solidFill>
                <a:latin typeface="+mj-lt"/>
                <a:cs typeface="Arial" panose="020B0604020202020204" pitchFamily="34" charset="0"/>
              </a:rPr>
              <a:t>No</a:t>
            </a:r>
            <a:r>
              <a:rPr lang="en-US" sz="1200" dirty="0">
                <a:solidFill>
                  <a:prstClr val="black"/>
                </a:solidFill>
                <a:highlight>
                  <a:srgbClr val="FFFF00"/>
                </a:highlight>
                <a:latin typeface="+mj-lt"/>
                <a:cs typeface="Arial" panose="020B0604020202020204" pitchFamily="34" charset="0"/>
              </a:rPr>
              <a:t>, I felt like I belonged in his course</a:t>
            </a:r>
            <a:r>
              <a:rPr lang="en-US" sz="1200" dirty="0">
                <a:solidFill>
                  <a:prstClr val="black"/>
                </a:solidFill>
                <a:latin typeface="+mj-lt"/>
                <a:cs typeface="Arial" panose="020B0604020202020204" pitchFamily="34" charset="0"/>
              </a:rPr>
              <a:t> and he did a great job in making the course </a:t>
            </a:r>
            <a:r>
              <a:rPr lang="en-US" sz="1200" dirty="0">
                <a:solidFill>
                  <a:prstClr val="black"/>
                </a:solidFill>
                <a:highlight>
                  <a:srgbClr val="FFFF00"/>
                </a:highlight>
                <a:latin typeface="+mj-lt"/>
                <a:cs typeface="Arial" panose="020B0604020202020204" pitchFamily="34" charset="0"/>
              </a:rPr>
              <a:t>feel more personal with his feedback comments </a:t>
            </a:r>
            <a:r>
              <a:rPr lang="en-US" sz="1200" dirty="0">
                <a:solidFill>
                  <a:prstClr val="black"/>
                </a:solidFill>
                <a:latin typeface="+mj-lt"/>
                <a:cs typeface="Arial" panose="020B0604020202020204" pitchFamily="34" charset="0"/>
              </a:rPr>
              <a:t>and also by holding review sessions that I found extremely helpful. Anyone could ask questions and he would love to answer them with detail.</a:t>
            </a:r>
          </a:p>
          <a:p>
            <a:pPr lvl="1"/>
            <a:r>
              <a:rPr lang="en-US" sz="1200" dirty="0">
                <a:solidFill>
                  <a:prstClr val="black"/>
                </a:solidFill>
                <a:latin typeface="+mj-lt"/>
                <a:cs typeface="Arial" panose="020B0604020202020204" pitchFamily="34" charset="0"/>
              </a:rPr>
              <a:t>Dr. Audette is one of the few professors who actually tries to get to know his students as individuals so </a:t>
            </a:r>
            <a:r>
              <a:rPr lang="en-US" sz="1200" dirty="0">
                <a:solidFill>
                  <a:prstClr val="black"/>
                </a:solidFill>
                <a:highlight>
                  <a:srgbClr val="FFFF00"/>
                </a:highlight>
                <a:latin typeface="+mj-lt"/>
                <a:cs typeface="Arial" panose="020B0604020202020204" pitchFamily="34" charset="0"/>
              </a:rPr>
              <a:t>he can give us personalized feedback and notices our strengths and weaknesses</a:t>
            </a:r>
            <a:r>
              <a:rPr lang="en-US" sz="1200" dirty="0">
                <a:solidFill>
                  <a:prstClr val="black"/>
                </a:solidFill>
                <a:latin typeface="+mj-lt"/>
                <a:cs typeface="Arial" panose="020B0604020202020204" pitchFamily="34" charset="0"/>
              </a:rPr>
              <a:t>. And when he would pass the exams out he would always wish the rows "good luck guys", and as students we appreciate this so much. Dr. Audette would also always </a:t>
            </a:r>
            <a:r>
              <a:rPr lang="en-US" sz="1200" dirty="0">
                <a:solidFill>
                  <a:prstClr val="black"/>
                </a:solidFill>
                <a:highlight>
                  <a:srgbClr val="FFFF00"/>
                </a:highlight>
                <a:latin typeface="+mj-lt"/>
                <a:cs typeface="Arial" panose="020B0604020202020204" pitchFamily="34" charset="0"/>
              </a:rPr>
              <a:t>remind us that this is a challenging course and he would be proud of even the slightest improvement and encourage us to do better.</a:t>
            </a:r>
          </a:p>
        </p:txBody>
      </p:sp>
    </p:spTree>
    <p:extLst>
      <p:ext uri="{BB962C8B-B14F-4D97-AF65-F5344CB8AC3E}">
        <p14:creationId xmlns:p14="http://schemas.microsoft.com/office/powerpoint/2010/main" val="2889783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417D1-2F9C-4E1E-A23C-8DAADE71B233}"/>
              </a:ext>
            </a:extLst>
          </p:cNvPr>
          <p:cNvSpPr>
            <a:spLocks noGrp="1"/>
          </p:cNvSpPr>
          <p:nvPr>
            <p:ph type="title"/>
          </p:nvPr>
        </p:nvSpPr>
        <p:spPr/>
        <p:txBody>
          <a:bodyPr/>
          <a:lstStyle/>
          <a:p>
            <a:r>
              <a:rPr lang="en-US" dirty="0"/>
              <a:t>Actionable Items:</a:t>
            </a:r>
          </a:p>
        </p:txBody>
      </p:sp>
      <p:sp>
        <p:nvSpPr>
          <p:cNvPr id="3" name="Content Placeholder 2">
            <a:extLst>
              <a:ext uri="{FF2B5EF4-FFF2-40B4-BE49-F238E27FC236}">
                <a16:creationId xmlns:a16="http://schemas.microsoft.com/office/drawing/2014/main" id="{9AD4B774-CB17-4408-A86B-5463294C7ED8}"/>
              </a:ext>
            </a:extLst>
          </p:cNvPr>
          <p:cNvSpPr>
            <a:spLocks noGrp="1"/>
          </p:cNvSpPr>
          <p:nvPr>
            <p:ph idx="1"/>
          </p:nvPr>
        </p:nvSpPr>
        <p:spPr>
          <a:xfrm>
            <a:off x="838200" y="1825625"/>
            <a:ext cx="10515600" cy="4734566"/>
          </a:xfrm>
        </p:spPr>
        <p:txBody>
          <a:bodyPr>
            <a:normAutofit fontScale="92500" lnSpcReduction="10000"/>
          </a:bodyPr>
          <a:lstStyle/>
          <a:p>
            <a:r>
              <a:rPr lang="en-US" dirty="0">
                <a:latin typeface="+mj-lt"/>
              </a:rPr>
              <a:t>What we can do to make students feel like they belong in the sciences:</a:t>
            </a:r>
          </a:p>
          <a:p>
            <a:r>
              <a:rPr lang="en-US" dirty="0">
                <a:latin typeface="+mj-lt"/>
              </a:rPr>
              <a:t>Limit “weed-out” culture in introductory courses: (where students decide if they belong) </a:t>
            </a:r>
          </a:p>
          <a:p>
            <a:pPr lvl="1"/>
            <a:r>
              <a:rPr lang="en-US" dirty="0">
                <a:latin typeface="+mj-lt"/>
              </a:rPr>
              <a:t>Continue peer mentorship/tutoring in 1107</a:t>
            </a:r>
          </a:p>
          <a:p>
            <a:pPr lvl="1"/>
            <a:r>
              <a:rPr lang="en-US" dirty="0">
                <a:latin typeface="+mj-lt"/>
              </a:rPr>
              <a:t>Find a way to give students </a:t>
            </a:r>
            <a:r>
              <a:rPr lang="en-US" i="1" dirty="0">
                <a:latin typeface="+mj-lt"/>
              </a:rPr>
              <a:t>personalized feedback </a:t>
            </a:r>
            <a:r>
              <a:rPr lang="en-US" dirty="0">
                <a:latin typeface="+mj-lt"/>
              </a:rPr>
              <a:t>so that they connect with the professor/material</a:t>
            </a:r>
          </a:p>
          <a:p>
            <a:pPr lvl="1"/>
            <a:r>
              <a:rPr lang="en-US" dirty="0">
                <a:latin typeface="+mj-lt"/>
              </a:rPr>
              <a:t>Include assignments that ask students to reflect on how hard work has helped them to </a:t>
            </a:r>
            <a:r>
              <a:rPr lang="en-US" b="1" dirty="0">
                <a:latin typeface="+mj-lt"/>
              </a:rPr>
              <a:t>grow</a:t>
            </a:r>
            <a:r>
              <a:rPr lang="en-US" dirty="0">
                <a:latin typeface="+mj-lt"/>
              </a:rPr>
              <a:t> and surpass challenge</a:t>
            </a:r>
          </a:p>
          <a:p>
            <a:pPr lvl="1"/>
            <a:endParaRPr lang="en-US" dirty="0">
              <a:latin typeface="+mj-lt"/>
            </a:endParaRPr>
          </a:p>
          <a:p>
            <a:r>
              <a:rPr lang="en-US" dirty="0">
                <a:latin typeface="+mj-lt"/>
              </a:rPr>
              <a:t>A key message to give to our students:</a:t>
            </a:r>
          </a:p>
          <a:p>
            <a:pPr lvl="1"/>
            <a:r>
              <a:rPr lang="en-US" dirty="0">
                <a:latin typeface="+mj-lt"/>
              </a:rPr>
              <a:t>Science includes a lot of challenging material and every person in this class should expect to be challenged at some point in this class.</a:t>
            </a:r>
          </a:p>
          <a:p>
            <a:pPr lvl="1"/>
            <a:r>
              <a:rPr lang="en-US" dirty="0">
                <a:latin typeface="+mj-lt"/>
              </a:rPr>
              <a:t>However, I care deeply that you </a:t>
            </a:r>
            <a:r>
              <a:rPr lang="en-US" b="1" dirty="0">
                <a:latin typeface="+mj-lt"/>
              </a:rPr>
              <a:t>grow</a:t>
            </a:r>
            <a:r>
              <a:rPr lang="en-US" dirty="0">
                <a:latin typeface="+mj-lt"/>
              </a:rPr>
              <a:t> and succeed. Here are all the resources at your disposal. Here is some personal feedback that will help you excel in this course.</a:t>
            </a:r>
          </a:p>
        </p:txBody>
      </p:sp>
    </p:spTree>
    <p:extLst>
      <p:ext uri="{BB962C8B-B14F-4D97-AF65-F5344CB8AC3E}">
        <p14:creationId xmlns:p14="http://schemas.microsoft.com/office/powerpoint/2010/main" val="368528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C2681-255A-4ED8-A018-199C6E754DB0}"/>
              </a:ext>
            </a:extLst>
          </p:cNvPr>
          <p:cNvSpPr>
            <a:spLocks noGrp="1"/>
          </p:cNvSpPr>
          <p:nvPr>
            <p:ph type="title"/>
          </p:nvPr>
        </p:nvSpPr>
        <p:spPr>
          <a:xfrm>
            <a:off x="108357" y="0"/>
            <a:ext cx="6233719" cy="1325563"/>
          </a:xfrm>
        </p:spPr>
        <p:txBody>
          <a:bodyPr>
            <a:normAutofit/>
          </a:bodyPr>
          <a:lstStyle/>
          <a:p>
            <a:r>
              <a:rPr lang="en-US" sz="4000" dirty="0"/>
              <a:t>Vignette: formative feedback</a:t>
            </a:r>
          </a:p>
        </p:txBody>
      </p:sp>
      <p:sp>
        <p:nvSpPr>
          <p:cNvPr id="3" name="Content Placeholder 2">
            <a:extLst>
              <a:ext uri="{FF2B5EF4-FFF2-40B4-BE49-F238E27FC236}">
                <a16:creationId xmlns:a16="http://schemas.microsoft.com/office/drawing/2014/main" id="{E7DBF15C-E0F5-4B46-B202-899E22AE1019}"/>
              </a:ext>
            </a:extLst>
          </p:cNvPr>
          <p:cNvSpPr>
            <a:spLocks noGrp="1"/>
          </p:cNvSpPr>
          <p:nvPr>
            <p:ph idx="1"/>
          </p:nvPr>
        </p:nvSpPr>
        <p:spPr>
          <a:xfrm>
            <a:off x="318782" y="1546546"/>
            <a:ext cx="11601974" cy="5311453"/>
          </a:xfrm>
        </p:spPr>
        <p:txBody>
          <a:bodyPr>
            <a:normAutofit fontScale="77500" lnSpcReduction="20000"/>
          </a:bodyPr>
          <a:lstStyle/>
          <a:p>
            <a:r>
              <a:rPr lang="en-US" dirty="0">
                <a:latin typeface="+mj-lt"/>
              </a:rPr>
              <a:t>Population: </a:t>
            </a:r>
          </a:p>
          <a:p>
            <a:pPr lvl="1"/>
            <a:r>
              <a:rPr lang="en-US" dirty="0">
                <a:latin typeface="+mj-lt"/>
              </a:rPr>
              <a:t>African-American and European-American seventh-graders </a:t>
            </a:r>
          </a:p>
          <a:p>
            <a:r>
              <a:rPr lang="en-US" dirty="0">
                <a:latin typeface="+mj-lt"/>
              </a:rPr>
              <a:t>Task: </a:t>
            </a:r>
          </a:p>
          <a:p>
            <a:pPr lvl="1"/>
            <a:r>
              <a:rPr lang="en-US" dirty="0">
                <a:latin typeface="+mj-lt"/>
              </a:rPr>
              <a:t>They first asked the students to write an essay and the students’ teachers to comment on and grade the essays.</a:t>
            </a:r>
          </a:p>
          <a:p>
            <a:r>
              <a:rPr lang="en-US" dirty="0">
                <a:latin typeface="+mj-lt"/>
              </a:rPr>
              <a:t>Intervention: (double blinded)</a:t>
            </a:r>
          </a:p>
          <a:p>
            <a:pPr lvl="1"/>
            <a:r>
              <a:rPr lang="en-US" dirty="0">
                <a:latin typeface="+mj-lt"/>
              </a:rPr>
              <a:t>Control received critical feedback only</a:t>
            </a:r>
          </a:p>
          <a:p>
            <a:pPr lvl="1"/>
            <a:r>
              <a:rPr lang="en-US" dirty="0">
                <a:latin typeface="+mj-lt"/>
              </a:rPr>
              <a:t>Treatment: “I’m giving you these comments because I have very high expectations and I know that you can reach them.”</a:t>
            </a:r>
          </a:p>
          <a:p>
            <a:r>
              <a:rPr lang="en-US" dirty="0">
                <a:latin typeface="+mj-lt"/>
              </a:rPr>
              <a:t>Measurement:</a:t>
            </a:r>
          </a:p>
          <a:p>
            <a:pPr lvl="1"/>
            <a:r>
              <a:rPr lang="en-US" dirty="0">
                <a:latin typeface="+mj-lt"/>
              </a:rPr>
              <a:t>Students were given the option of revising their essays (but could keep original grade)</a:t>
            </a:r>
          </a:p>
          <a:p>
            <a:r>
              <a:rPr lang="en-US" dirty="0">
                <a:latin typeface="+mj-lt"/>
              </a:rPr>
              <a:t>Outcome:</a:t>
            </a:r>
          </a:p>
          <a:p>
            <a:pPr lvl="1"/>
            <a:r>
              <a:rPr lang="en-US" dirty="0">
                <a:latin typeface="+mj-lt"/>
              </a:rPr>
              <a:t>AA students were over 2x as likely to revise their essays if part of the treatment group</a:t>
            </a:r>
          </a:p>
          <a:p>
            <a:pPr lvl="1"/>
            <a:r>
              <a:rPr lang="en-US" dirty="0">
                <a:latin typeface="+mj-lt"/>
              </a:rPr>
              <a:t>88% of AA students in treatment group’s revised essays improved compared to 34% control</a:t>
            </a:r>
          </a:p>
          <a:p>
            <a:pPr lvl="1"/>
            <a:r>
              <a:rPr lang="en-US" dirty="0">
                <a:latin typeface="+mj-lt"/>
              </a:rPr>
              <a:t>Some possible growth in white population but not significant</a:t>
            </a:r>
          </a:p>
          <a:p>
            <a:r>
              <a:rPr lang="en-US" dirty="0">
                <a:latin typeface="+mj-lt"/>
              </a:rPr>
              <a:t>What I learned from this:</a:t>
            </a:r>
          </a:p>
          <a:p>
            <a:pPr lvl="1"/>
            <a:r>
              <a:rPr lang="en-US" dirty="0">
                <a:latin typeface="+mj-lt"/>
              </a:rPr>
              <a:t>Stressing that </a:t>
            </a:r>
            <a:r>
              <a:rPr lang="en-US" i="1" dirty="0">
                <a:latin typeface="+mj-lt"/>
              </a:rPr>
              <a:t>1.</a:t>
            </a:r>
            <a:r>
              <a:rPr lang="en-US" dirty="0">
                <a:latin typeface="+mj-lt"/>
              </a:rPr>
              <a:t> students grow over time, </a:t>
            </a:r>
            <a:r>
              <a:rPr lang="en-US" i="1" dirty="0">
                <a:latin typeface="+mj-lt"/>
              </a:rPr>
              <a:t>2.</a:t>
            </a:r>
            <a:r>
              <a:rPr lang="en-US" dirty="0">
                <a:latin typeface="+mj-lt"/>
              </a:rPr>
              <a:t> that the material should be challenging, </a:t>
            </a:r>
            <a:r>
              <a:rPr lang="en-US" i="1" dirty="0">
                <a:latin typeface="+mj-lt"/>
              </a:rPr>
              <a:t>3.</a:t>
            </a:r>
            <a:r>
              <a:rPr lang="en-US" dirty="0">
                <a:latin typeface="+mj-lt"/>
              </a:rPr>
              <a:t> that I personally care about their success- can lead to disproportionate benefits for at-risk students. </a:t>
            </a:r>
          </a:p>
          <a:p>
            <a:pPr lvl="1"/>
            <a:endParaRPr lang="en-US" dirty="0"/>
          </a:p>
        </p:txBody>
      </p:sp>
      <p:sp>
        <p:nvSpPr>
          <p:cNvPr id="4" name="TextBox 3">
            <a:extLst>
              <a:ext uri="{FF2B5EF4-FFF2-40B4-BE49-F238E27FC236}">
                <a16:creationId xmlns:a16="http://schemas.microsoft.com/office/drawing/2014/main" id="{FD59BF16-F576-449C-B8CE-C0611C5D6A93}"/>
              </a:ext>
            </a:extLst>
          </p:cNvPr>
          <p:cNvSpPr txBox="1"/>
          <p:nvPr/>
        </p:nvSpPr>
        <p:spPr>
          <a:xfrm>
            <a:off x="6442745" y="376996"/>
            <a:ext cx="4911055" cy="830997"/>
          </a:xfrm>
          <a:prstGeom prst="rect">
            <a:avLst/>
          </a:prstGeom>
          <a:noFill/>
        </p:spPr>
        <p:txBody>
          <a:bodyPr wrap="square" rtlCol="0">
            <a:spAutoFit/>
          </a:bodyPr>
          <a:lstStyle/>
          <a:p>
            <a:r>
              <a:rPr lang="en-US" sz="1200" dirty="0">
                <a:latin typeface="+mj-lt"/>
              </a:rPr>
              <a:t>Yeager, D. S., Purdie-</a:t>
            </a:r>
            <a:r>
              <a:rPr lang="en-US" sz="1200" dirty="0" err="1">
                <a:latin typeface="+mj-lt"/>
              </a:rPr>
              <a:t>Vaughns</a:t>
            </a:r>
            <a:r>
              <a:rPr lang="en-US" sz="1200" dirty="0">
                <a:latin typeface="+mj-lt"/>
              </a:rPr>
              <a:t>, V., Garcia, J., </a:t>
            </a:r>
            <a:r>
              <a:rPr lang="en-US" sz="1200" dirty="0" err="1">
                <a:latin typeface="+mj-lt"/>
              </a:rPr>
              <a:t>Apfel</a:t>
            </a:r>
            <a:r>
              <a:rPr lang="en-US" sz="1200" dirty="0">
                <a:latin typeface="+mj-lt"/>
              </a:rPr>
              <a:t>, N., </a:t>
            </a:r>
            <a:r>
              <a:rPr lang="en-US" sz="1200" dirty="0" err="1">
                <a:latin typeface="+mj-lt"/>
              </a:rPr>
              <a:t>Brzustoski</a:t>
            </a:r>
            <a:r>
              <a:rPr lang="en-US" sz="1200" dirty="0">
                <a:latin typeface="+mj-lt"/>
              </a:rPr>
              <a:t>, P., Master, A., </a:t>
            </a:r>
            <a:r>
              <a:rPr lang="en-US" sz="1200" dirty="0" err="1">
                <a:latin typeface="+mj-lt"/>
              </a:rPr>
              <a:t>Hessert</a:t>
            </a:r>
            <a:r>
              <a:rPr lang="en-US" sz="1200" dirty="0">
                <a:latin typeface="+mj-lt"/>
              </a:rPr>
              <a:t>, W., Williams, M. &amp; Cohen, G. L. (2014). </a:t>
            </a:r>
            <a:r>
              <a:rPr lang="en-US" sz="1200" dirty="0">
                <a:latin typeface="+mj-lt"/>
                <a:hlinkClick r:id="rId2"/>
              </a:rPr>
              <a:t>Breaking the Cycle of Mistrust: Wise Interventions to Provide Critical Feedback Across the Racial Divide</a:t>
            </a:r>
            <a:r>
              <a:rPr lang="en-US" sz="1200" dirty="0">
                <a:latin typeface="+mj-lt"/>
              </a:rPr>
              <a:t>. </a:t>
            </a:r>
            <a:r>
              <a:rPr lang="en-US" sz="1200" i="1" dirty="0">
                <a:latin typeface="+mj-lt"/>
              </a:rPr>
              <a:t>Journal of Experimental Psychology: General, 143, </a:t>
            </a:r>
            <a:r>
              <a:rPr lang="en-US" sz="1200" dirty="0">
                <a:latin typeface="+mj-lt"/>
              </a:rPr>
              <a:t>804-824.</a:t>
            </a:r>
          </a:p>
        </p:txBody>
      </p:sp>
    </p:spTree>
    <p:extLst>
      <p:ext uri="{BB962C8B-B14F-4D97-AF65-F5344CB8AC3E}">
        <p14:creationId xmlns:p14="http://schemas.microsoft.com/office/powerpoint/2010/main" val="18474033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TotalTime>
  <Words>1403</Words>
  <Application>Microsoft Macintosh PowerPoint</Application>
  <PresentationFormat>Widescreen</PresentationFormat>
  <Paragraphs>71</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The “weed-out” culture causes disproportionate harm through Stereotype threat</vt:lpstr>
      <vt:lpstr>F2019 BIOL 1107 students: asked “Did you experience feeling like an outsider during this course? How could Dr. Kline help people feel like they belong in the BIOL 1107 community in the future?”</vt:lpstr>
      <vt:lpstr>F2019 HARTFORD BIOL students asked: Did you experience feeling like an outsider during this course? How could Dr. Audette help people feel like they belong in the BIOL 1107 community in the future?” </vt:lpstr>
      <vt:lpstr>Actionable Items:</vt:lpstr>
      <vt:lpstr>Vignette: formative feedback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F2019 HARTFORD BIOL students asked: Did you experience feeling like an outsider during this course? How could Dr. Audette help people feel like they belong in the BIOL 1107 community in the future?” </dc:title>
  <dc:creator>Dylan Audette</dc:creator>
  <cp:lastModifiedBy>Kline, Elizabeth</cp:lastModifiedBy>
  <cp:revision>13</cp:revision>
  <dcterms:created xsi:type="dcterms:W3CDTF">2020-01-13T19:48:35Z</dcterms:created>
  <dcterms:modified xsi:type="dcterms:W3CDTF">2020-01-15T19:16:51Z</dcterms:modified>
</cp:coreProperties>
</file>